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272" autoAdjust="0"/>
    <p:restoredTop sz="96224" autoAdjust="0"/>
  </p:normalViewPr>
  <p:slideViewPr>
    <p:cSldViewPr snapToGrid="0">
      <p:cViewPr>
        <p:scale>
          <a:sx n="60" d="100"/>
          <a:sy n="60" d="100"/>
        </p:scale>
        <p:origin x="42" y="-5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9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79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9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8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8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7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1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5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D485E-A22F-4021-80C1-B32F19718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8F0EC-CB90-4129-B0F2-6E079A14C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02/eap.1949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9401C1E4-F1F8-48BC-91F6-D11787B0BEEC}"/>
              </a:ext>
            </a:extLst>
          </p:cNvPr>
          <p:cNvGrpSpPr/>
          <p:nvPr/>
        </p:nvGrpSpPr>
        <p:grpSpPr>
          <a:xfrm>
            <a:off x="626732" y="9544790"/>
            <a:ext cx="11523074" cy="17422353"/>
            <a:chOff x="24450256" y="4462272"/>
            <a:chExt cx="11787856" cy="505417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A365461-5CF9-4B9C-89DE-A0F3EF6BEAEB}"/>
                </a:ext>
              </a:extLst>
            </p:cNvPr>
            <p:cNvSpPr/>
            <p:nvPr/>
          </p:nvSpPr>
          <p:spPr>
            <a:xfrm>
              <a:off x="24450256" y="4462272"/>
              <a:ext cx="11787856" cy="50541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3109CC6-85D7-4CD3-A0F7-4396061BB7A5}"/>
                </a:ext>
              </a:extLst>
            </p:cNvPr>
            <p:cNvSpPr/>
            <p:nvPr/>
          </p:nvSpPr>
          <p:spPr>
            <a:xfrm>
              <a:off x="24450256" y="4462272"/>
              <a:ext cx="11787856" cy="1726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Reserves change the age structure of fished populations over short-term timescales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56AE0DA-434B-4AE0-953E-2B5A47A91D0C}"/>
              </a:ext>
            </a:extLst>
          </p:cNvPr>
          <p:cNvSpPr/>
          <p:nvPr/>
        </p:nvSpPr>
        <p:spPr>
          <a:xfrm>
            <a:off x="619124" y="235758"/>
            <a:ext cx="35475612" cy="3859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Bookman Old Style" panose="02050604050505020204" pitchFamily="18" charset="0"/>
              </a:rPr>
              <a:t>Developing tools to account for population dynamics to improve the </a:t>
            </a:r>
          </a:p>
          <a:p>
            <a:pPr algn="ctr"/>
            <a:r>
              <a:rPr lang="en-US" sz="6000" dirty="0">
                <a:solidFill>
                  <a:schemeClr val="tx1"/>
                </a:solidFill>
                <a:latin typeface="Bookman Old Style" panose="02050604050505020204" pitchFamily="18" charset="0"/>
              </a:rPr>
              <a:t>use of no-take marine reserves for fishery management</a:t>
            </a:r>
          </a:p>
          <a:p>
            <a:pPr algn="ctr"/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Bookman Old Style" panose="02050604050505020204" pitchFamily="18" charset="0"/>
              </a:rPr>
              <a:t>Victoria Quennessen and J. Wilson White</a:t>
            </a:r>
          </a:p>
          <a:p>
            <a:pPr algn="ctr"/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Bookman Old Style" panose="02050604050505020204" pitchFamily="18" charset="0"/>
              </a:rPr>
              <a:t>Department of Fisheries and Wildlife, Oregon State University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FD540C5-B5FA-4B22-A9A9-9C8F6839F47E}"/>
              </a:ext>
            </a:extLst>
          </p:cNvPr>
          <p:cNvGrpSpPr/>
          <p:nvPr/>
        </p:nvGrpSpPr>
        <p:grpSpPr>
          <a:xfrm>
            <a:off x="689018" y="12217637"/>
            <a:ext cx="5825446" cy="3139662"/>
            <a:chOff x="185222" y="1589240"/>
            <a:chExt cx="1941815" cy="104655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25D3C9-300C-4429-BFAB-AF46267B96C9}"/>
                </a:ext>
              </a:extLst>
            </p:cNvPr>
            <p:cNvSpPr/>
            <p:nvPr/>
          </p:nvSpPr>
          <p:spPr>
            <a:xfrm>
              <a:off x="244307" y="1589240"/>
              <a:ext cx="1882730" cy="104655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F78CB4-CB01-4BFE-9D6A-BB74BD0D78B0}"/>
                </a:ext>
              </a:extLst>
            </p:cNvPr>
            <p:cNvSpPr txBox="1"/>
            <p:nvPr/>
          </p:nvSpPr>
          <p:spPr>
            <a:xfrm>
              <a:off x="185222" y="1626971"/>
              <a:ext cx="1918516" cy="13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</a:rPr>
                <a:t>Unfished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A86DE2B-751D-4CB9-89D9-890BCBFDE82D}"/>
                </a:ext>
              </a:extLst>
            </p:cNvPr>
            <p:cNvGrpSpPr/>
            <p:nvPr/>
          </p:nvGrpSpPr>
          <p:grpSpPr>
            <a:xfrm>
              <a:off x="1438007" y="1908164"/>
              <a:ext cx="602805" cy="589114"/>
              <a:chOff x="1438007" y="1648855"/>
              <a:chExt cx="602805" cy="589114"/>
            </a:xfrm>
          </p:grpSpPr>
          <p:pic>
            <p:nvPicPr>
              <p:cNvPr id="24" name="Google Shape;78;p14">
                <a:extLst>
                  <a:ext uri="{FF2B5EF4-FFF2-40B4-BE49-F238E27FC236}">
                    <a16:creationId xmlns:a16="http://schemas.microsoft.com/office/drawing/2014/main" id="{21FF3DD0-8E27-4743-8633-1F3ED4FBFA17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2200717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79;p14">
                <a:extLst>
                  <a:ext uri="{FF2B5EF4-FFF2-40B4-BE49-F238E27FC236}">
                    <a16:creationId xmlns:a16="http://schemas.microsoft.com/office/drawing/2014/main" id="{1D42DA28-8F9C-437B-BAF2-286B0DB6507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522678" y="2177060"/>
                <a:ext cx="112503" cy="609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80;p14">
                <a:extLst>
                  <a:ext uri="{FF2B5EF4-FFF2-40B4-BE49-F238E27FC236}">
                    <a16:creationId xmlns:a16="http://schemas.microsoft.com/office/drawing/2014/main" id="{296D453E-66BC-4B22-896D-318C564F55D2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2150596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81;p14">
                <a:extLst>
                  <a:ext uri="{FF2B5EF4-FFF2-40B4-BE49-F238E27FC236}">
                    <a16:creationId xmlns:a16="http://schemas.microsoft.com/office/drawing/2014/main" id="{3F3455FD-74EC-406E-A055-EE0048D97548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2100475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82;p14">
                <a:extLst>
                  <a:ext uri="{FF2B5EF4-FFF2-40B4-BE49-F238E27FC236}">
                    <a16:creationId xmlns:a16="http://schemas.microsoft.com/office/drawing/2014/main" id="{E216B528-67A1-4CD4-9F1C-3B671EA8EB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2050355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83;p14">
                <a:extLst>
                  <a:ext uri="{FF2B5EF4-FFF2-40B4-BE49-F238E27FC236}">
                    <a16:creationId xmlns:a16="http://schemas.microsoft.com/office/drawing/2014/main" id="{A3BC2871-02B1-40C2-B57B-C79D9B7496C0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2000234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84;p14">
                <a:extLst>
                  <a:ext uri="{FF2B5EF4-FFF2-40B4-BE49-F238E27FC236}">
                    <a16:creationId xmlns:a16="http://schemas.microsoft.com/office/drawing/2014/main" id="{0149D964-55E7-4F3F-B887-4AB8B584C255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1950113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85;p14">
                <a:extLst>
                  <a:ext uri="{FF2B5EF4-FFF2-40B4-BE49-F238E27FC236}">
                    <a16:creationId xmlns:a16="http://schemas.microsoft.com/office/drawing/2014/main" id="{CC301873-D761-4524-B086-9AB5E9039B62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1899458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86;p14">
                <a:extLst>
                  <a:ext uri="{FF2B5EF4-FFF2-40B4-BE49-F238E27FC236}">
                    <a16:creationId xmlns:a16="http://schemas.microsoft.com/office/drawing/2014/main" id="{F451DDDB-2ACA-45D2-8DA6-11DE1719F70A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1849338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87;p14">
                <a:extLst>
                  <a:ext uri="{FF2B5EF4-FFF2-40B4-BE49-F238E27FC236}">
                    <a16:creationId xmlns:a16="http://schemas.microsoft.com/office/drawing/2014/main" id="{29C26A0E-EFE6-4264-90DC-B936011F540D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1799217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88;p14">
                <a:extLst>
                  <a:ext uri="{FF2B5EF4-FFF2-40B4-BE49-F238E27FC236}">
                    <a16:creationId xmlns:a16="http://schemas.microsoft.com/office/drawing/2014/main" id="{CCB79006-53C7-48AF-9C19-2ECC825C4EB6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1749096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89;p14">
                <a:extLst>
                  <a:ext uri="{FF2B5EF4-FFF2-40B4-BE49-F238E27FC236}">
                    <a16:creationId xmlns:a16="http://schemas.microsoft.com/office/drawing/2014/main" id="{DA5A2E3D-0404-41CD-AE98-47266B3B685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1698976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90;p14">
                <a:extLst>
                  <a:ext uri="{FF2B5EF4-FFF2-40B4-BE49-F238E27FC236}">
                    <a16:creationId xmlns:a16="http://schemas.microsoft.com/office/drawing/2014/main" id="{B6F43EEA-101A-459E-A2A3-D974D60A521A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38007" y="1648855"/>
                <a:ext cx="68812" cy="3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91;p14">
                <a:extLst>
                  <a:ext uri="{FF2B5EF4-FFF2-40B4-BE49-F238E27FC236}">
                    <a16:creationId xmlns:a16="http://schemas.microsoft.com/office/drawing/2014/main" id="{8AF43941-A6ED-4656-9289-92ACBFF59500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522678" y="2107665"/>
                <a:ext cx="112503" cy="609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92;p14">
                <a:extLst>
                  <a:ext uri="{FF2B5EF4-FFF2-40B4-BE49-F238E27FC236}">
                    <a16:creationId xmlns:a16="http://schemas.microsoft.com/office/drawing/2014/main" id="{2C207CEE-3E2D-4897-991C-4A64AB51A236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522678" y="2038271"/>
                <a:ext cx="112503" cy="609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93;p14">
                <a:extLst>
                  <a:ext uri="{FF2B5EF4-FFF2-40B4-BE49-F238E27FC236}">
                    <a16:creationId xmlns:a16="http://schemas.microsoft.com/office/drawing/2014/main" id="{51D036F1-6745-4227-9352-0AB98D8B5862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522678" y="1968876"/>
                <a:ext cx="112503" cy="609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94;p14">
                <a:extLst>
                  <a:ext uri="{FF2B5EF4-FFF2-40B4-BE49-F238E27FC236}">
                    <a16:creationId xmlns:a16="http://schemas.microsoft.com/office/drawing/2014/main" id="{242E3C02-A897-414E-8A1E-BD9729A4BEA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57891" y="2157786"/>
                <a:ext cx="148105" cy="801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95;p14">
                <a:extLst>
                  <a:ext uri="{FF2B5EF4-FFF2-40B4-BE49-F238E27FC236}">
                    <a16:creationId xmlns:a16="http://schemas.microsoft.com/office/drawing/2014/main" id="{2A31BA9C-2DBE-4BF3-98B1-DFE17C34AC3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57891" y="2064735"/>
                <a:ext cx="148105" cy="801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96;p14">
                <a:extLst>
                  <a:ext uri="{FF2B5EF4-FFF2-40B4-BE49-F238E27FC236}">
                    <a16:creationId xmlns:a16="http://schemas.microsoft.com/office/drawing/2014/main" id="{C5C42339-106D-44DD-85B2-79D64646AC40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828706" y="2118994"/>
                <a:ext cx="212106" cy="1148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97;p14">
                <a:extLst>
                  <a:ext uri="{FF2B5EF4-FFF2-40B4-BE49-F238E27FC236}">
                    <a16:creationId xmlns:a16="http://schemas.microsoft.com/office/drawing/2014/main" id="{115FA402-1A78-46C9-8DE9-56694BDE1CA5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522678" y="1899578"/>
                <a:ext cx="112503" cy="609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2C34FC3-F094-4496-937E-88BE8692D264}"/>
                </a:ext>
              </a:extLst>
            </p:cNvPr>
            <p:cNvGrpSpPr/>
            <p:nvPr/>
          </p:nvGrpSpPr>
          <p:grpSpPr>
            <a:xfrm>
              <a:off x="292530" y="1789939"/>
              <a:ext cx="1047696" cy="719128"/>
              <a:chOff x="292530" y="1530630"/>
              <a:chExt cx="1047696" cy="71912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22CEB05-5227-44B4-9470-490E16475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530" y="1530630"/>
                <a:ext cx="1047696" cy="719128"/>
              </a:xfrm>
              <a:prstGeom prst="rect">
                <a:avLst/>
              </a:prstGeom>
            </p:spPr>
          </p:pic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0820C98-266F-44C0-9C90-7B343BB2062B}"/>
                  </a:ext>
                </a:extLst>
              </p:cNvPr>
              <p:cNvGrpSpPr/>
              <p:nvPr/>
            </p:nvGrpSpPr>
            <p:grpSpPr>
              <a:xfrm>
                <a:off x="763269" y="1629398"/>
                <a:ext cx="547465" cy="435337"/>
                <a:chOff x="2992400" y="2772525"/>
                <a:chExt cx="1336200" cy="663187"/>
              </a:xfrm>
            </p:grpSpPr>
            <p:sp>
              <p:nvSpPr>
                <p:cNvPr id="77" name="Google Shape;109;p15">
                  <a:extLst>
                    <a:ext uri="{FF2B5EF4-FFF2-40B4-BE49-F238E27FC236}">
                      <a16:creationId xmlns:a16="http://schemas.microsoft.com/office/drawing/2014/main" id="{7E26E047-381A-4CF6-844E-667030DDBA39}"/>
                    </a:ext>
                  </a:extLst>
                </p:cNvPr>
                <p:cNvSpPr txBox="1"/>
                <p:nvPr/>
              </p:nvSpPr>
              <p:spPr>
                <a:xfrm>
                  <a:off x="2992400" y="2772525"/>
                  <a:ext cx="13362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274276" tIns="274276" rIns="274276" bIns="274276" anchor="t" anchorCtr="0">
                  <a:noAutofit/>
                </a:bodyPr>
                <a:lstStyle/>
                <a:p>
                  <a:pPr algn="ctr"/>
                  <a:r>
                    <a:rPr lang="en" sz="1500" dirty="0">
                      <a:solidFill>
                        <a:srgbClr val="CC0000"/>
                      </a:solidFill>
                    </a:rPr>
                    <a:t>Bigger, older individuals</a:t>
                  </a:r>
                  <a:endParaRPr sz="1500" dirty="0">
                    <a:solidFill>
                      <a:srgbClr val="CC0000"/>
                    </a:solidFill>
                  </a:endParaRPr>
                </a:p>
              </p:txBody>
            </p:sp>
            <p:cxnSp>
              <p:nvCxnSpPr>
                <p:cNvPr id="78" name="Google Shape;110;p15">
                  <a:extLst>
                    <a:ext uri="{FF2B5EF4-FFF2-40B4-BE49-F238E27FC236}">
                      <a16:creationId xmlns:a16="http://schemas.microsoft.com/office/drawing/2014/main" id="{467CBDC5-EC38-4000-AA40-404510817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0500" y="3190012"/>
                  <a:ext cx="0" cy="245700"/>
                </a:xfrm>
                <a:prstGeom prst="straightConnector1">
                  <a:avLst/>
                </a:prstGeom>
                <a:noFill/>
                <a:ln w="6350" cap="flat" cmpd="sng">
                  <a:solidFill>
                    <a:srgbClr val="CC0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</p:cxnSp>
          </p:grp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9C70C8-7672-46D9-BE03-F7C7E7423422}"/>
              </a:ext>
            </a:extLst>
          </p:cNvPr>
          <p:cNvGrpSpPr/>
          <p:nvPr/>
        </p:nvGrpSpPr>
        <p:grpSpPr>
          <a:xfrm>
            <a:off x="6785745" y="12213755"/>
            <a:ext cx="5107954" cy="3143526"/>
            <a:chOff x="2198414" y="1328637"/>
            <a:chExt cx="1702651" cy="104784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7397EDB-FA34-4DCA-B774-C726C1481A91}"/>
                </a:ext>
              </a:extLst>
            </p:cNvPr>
            <p:cNvSpPr/>
            <p:nvPr/>
          </p:nvSpPr>
          <p:spPr>
            <a:xfrm>
              <a:off x="2198414" y="1328637"/>
              <a:ext cx="1700485" cy="1047842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4E0416-14E1-43BC-B0D5-3AE820F5D394}"/>
                </a:ext>
              </a:extLst>
            </p:cNvPr>
            <p:cNvSpPr txBox="1"/>
            <p:nvPr/>
          </p:nvSpPr>
          <p:spPr>
            <a:xfrm>
              <a:off x="2198414" y="1369069"/>
              <a:ext cx="1702651" cy="13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</a:rPr>
                <a:t>Fished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2043F11-D51D-4AAE-B1F7-6D08185EA098}"/>
                </a:ext>
              </a:extLst>
            </p:cNvPr>
            <p:cNvGrpSpPr/>
            <p:nvPr/>
          </p:nvGrpSpPr>
          <p:grpSpPr>
            <a:xfrm>
              <a:off x="2281411" y="1534782"/>
              <a:ext cx="1514827" cy="721415"/>
              <a:chOff x="2281411" y="1534782"/>
              <a:chExt cx="1514827" cy="72141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20DDAE9-BCD8-41EB-9D83-1A25D0E94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1411" y="1534782"/>
                <a:ext cx="1078231" cy="721415"/>
              </a:xfrm>
              <a:prstGeom prst="rect">
                <a:avLst/>
              </a:prstGeom>
            </p:spPr>
          </p:pic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AE3C7C48-5CE1-4BD8-B65F-31FB5B59975C}"/>
                  </a:ext>
                </a:extLst>
              </p:cNvPr>
              <p:cNvGrpSpPr/>
              <p:nvPr/>
            </p:nvGrpSpPr>
            <p:grpSpPr>
              <a:xfrm>
                <a:off x="3425669" y="1648420"/>
                <a:ext cx="370569" cy="587543"/>
                <a:chOff x="5195300" y="1733975"/>
                <a:chExt cx="1892295" cy="2591150"/>
              </a:xfrm>
            </p:grpSpPr>
            <p:pic>
              <p:nvPicPr>
                <p:cNvPr id="45" name="Google Shape;111;p15">
                  <a:extLst>
                    <a:ext uri="{FF2B5EF4-FFF2-40B4-BE49-F238E27FC236}">
                      <a16:creationId xmlns:a16="http://schemas.microsoft.com/office/drawing/2014/main" id="{58C214E9-9A40-46D4-9293-D0D804964405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416127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" name="Google Shape;112;p15">
                  <a:extLst>
                    <a:ext uri="{FF2B5EF4-FFF2-40B4-BE49-F238E27FC236}">
                      <a16:creationId xmlns:a16="http://schemas.microsoft.com/office/drawing/2014/main" id="{755B4764-0650-481E-B1D0-049B3CC02A89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630700" y="4057225"/>
                  <a:ext cx="578520" cy="267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" name="Google Shape;113;p15">
                  <a:extLst>
                    <a:ext uri="{FF2B5EF4-FFF2-40B4-BE49-F238E27FC236}">
                      <a16:creationId xmlns:a16="http://schemas.microsoft.com/office/drawing/2014/main" id="{17E91305-4264-4803-8E33-DAEB38877D8F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394082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" name="Google Shape;114;p15">
                  <a:extLst>
                    <a:ext uri="{FF2B5EF4-FFF2-40B4-BE49-F238E27FC236}">
                      <a16:creationId xmlns:a16="http://schemas.microsoft.com/office/drawing/2014/main" id="{4011D0E4-68B5-49CB-B0DD-51A9AA1DBC64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372037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9" name="Google Shape;115;p15">
                  <a:extLst>
                    <a:ext uri="{FF2B5EF4-FFF2-40B4-BE49-F238E27FC236}">
                      <a16:creationId xmlns:a16="http://schemas.microsoft.com/office/drawing/2014/main" id="{9ABEAB53-F5F8-4E00-B1F3-4B2AFE7FB242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349992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" name="Google Shape;116;p15">
                  <a:extLst>
                    <a:ext uri="{FF2B5EF4-FFF2-40B4-BE49-F238E27FC236}">
                      <a16:creationId xmlns:a16="http://schemas.microsoft.com/office/drawing/2014/main" id="{137293A4-8CE1-4603-B8FF-59C55C8D133E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327947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" name="Google Shape;117;p15">
                  <a:extLst>
                    <a:ext uri="{FF2B5EF4-FFF2-40B4-BE49-F238E27FC236}">
                      <a16:creationId xmlns:a16="http://schemas.microsoft.com/office/drawing/2014/main" id="{9A0F3CBD-00A3-4E93-9CFB-A484849B1ABF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305902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" name="Google Shape;118;p15">
                  <a:extLst>
                    <a:ext uri="{FF2B5EF4-FFF2-40B4-BE49-F238E27FC236}">
                      <a16:creationId xmlns:a16="http://schemas.microsoft.com/office/drawing/2014/main" id="{75A3C1B7-1B9C-46DE-AF41-EF3234B30D0F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283622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" name="Google Shape;119;p15">
                  <a:extLst>
                    <a:ext uri="{FF2B5EF4-FFF2-40B4-BE49-F238E27FC236}">
                      <a16:creationId xmlns:a16="http://schemas.microsoft.com/office/drawing/2014/main" id="{C0374AA6-25B6-4FA3-9541-6A51AE4872E9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261577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" name="Google Shape;120;p15">
                  <a:extLst>
                    <a:ext uri="{FF2B5EF4-FFF2-40B4-BE49-F238E27FC236}">
                      <a16:creationId xmlns:a16="http://schemas.microsoft.com/office/drawing/2014/main" id="{4961B48B-A06C-4937-A62F-A8A705717F19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239532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" name="Google Shape;121;p15">
                  <a:extLst>
                    <a:ext uri="{FF2B5EF4-FFF2-40B4-BE49-F238E27FC236}">
                      <a16:creationId xmlns:a16="http://schemas.microsoft.com/office/drawing/2014/main" id="{07FD73D2-32BB-4591-88A7-C74045263F1C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217487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" name="Google Shape;122;p15">
                  <a:extLst>
                    <a:ext uri="{FF2B5EF4-FFF2-40B4-BE49-F238E27FC236}">
                      <a16:creationId xmlns:a16="http://schemas.microsoft.com/office/drawing/2014/main" id="{FBA9060A-70A3-4076-8CAE-43027D8E82BD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195442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" name="Google Shape;123;p15">
                  <a:extLst>
                    <a:ext uri="{FF2B5EF4-FFF2-40B4-BE49-F238E27FC236}">
                      <a16:creationId xmlns:a16="http://schemas.microsoft.com/office/drawing/2014/main" id="{A4D8A553-12E2-4009-B1B1-325FB098CF96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195300" y="1733975"/>
                  <a:ext cx="353850" cy="163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" name="Google Shape;124;p15">
                  <a:extLst>
                    <a:ext uri="{FF2B5EF4-FFF2-40B4-BE49-F238E27FC236}">
                      <a16:creationId xmlns:a16="http://schemas.microsoft.com/office/drawing/2014/main" id="{EB27DA3E-F296-459E-A217-68CEA3382DD6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630700" y="3752000"/>
                  <a:ext cx="578520" cy="267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" name="Google Shape;125;p15">
                  <a:extLst>
                    <a:ext uri="{FF2B5EF4-FFF2-40B4-BE49-F238E27FC236}">
                      <a16:creationId xmlns:a16="http://schemas.microsoft.com/office/drawing/2014/main" id="{25F35065-1D69-4BC3-B3A5-222D89383DB6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630700" y="3446775"/>
                  <a:ext cx="578520" cy="267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" name="Google Shape;126;p15">
                  <a:extLst>
                    <a:ext uri="{FF2B5EF4-FFF2-40B4-BE49-F238E27FC236}">
                      <a16:creationId xmlns:a16="http://schemas.microsoft.com/office/drawing/2014/main" id="{8F580928-DB01-46EF-81FC-BECE9101A633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630700" y="3141550"/>
                  <a:ext cx="578520" cy="267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127;p15">
                  <a:extLst>
                    <a:ext uri="{FF2B5EF4-FFF2-40B4-BE49-F238E27FC236}">
                      <a16:creationId xmlns:a16="http://schemas.microsoft.com/office/drawing/2014/main" id="{07C9ECF6-12A1-48C7-AB47-524A29BF84AC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326000" y="3972450"/>
                  <a:ext cx="761595" cy="352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B2B2641-208C-4BA2-A611-C8AD92172257}"/>
                </a:ext>
              </a:extLst>
            </p:cNvPr>
            <p:cNvGrpSpPr/>
            <p:nvPr/>
          </p:nvGrpSpPr>
          <p:grpSpPr>
            <a:xfrm>
              <a:off x="2766852" y="1639465"/>
              <a:ext cx="547465" cy="435337"/>
              <a:chOff x="2992400" y="2772525"/>
              <a:chExt cx="1336200" cy="663187"/>
            </a:xfrm>
          </p:grpSpPr>
          <p:sp>
            <p:nvSpPr>
              <p:cNvPr id="72" name="Google Shape;109;p15">
                <a:extLst>
                  <a:ext uri="{FF2B5EF4-FFF2-40B4-BE49-F238E27FC236}">
                    <a16:creationId xmlns:a16="http://schemas.microsoft.com/office/drawing/2014/main" id="{FC9C69B8-D3FA-4289-9D72-B53425196821}"/>
                  </a:ext>
                </a:extLst>
              </p:cNvPr>
              <p:cNvSpPr txBox="1"/>
              <p:nvPr/>
            </p:nvSpPr>
            <p:spPr>
              <a:xfrm>
                <a:off x="2992400" y="2772525"/>
                <a:ext cx="13362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4276" tIns="274276" rIns="274276" bIns="274276" anchor="t" anchorCtr="0">
                <a:noAutofit/>
              </a:bodyPr>
              <a:lstStyle/>
              <a:p>
                <a:pPr algn="ctr"/>
                <a:r>
                  <a:rPr lang="en" sz="1500" dirty="0">
                    <a:solidFill>
                      <a:srgbClr val="CC0000"/>
                    </a:solidFill>
                  </a:rPr>
                  <a:t>Bigger, older individuals</a:t>
                </a:r>
                <a:endParaRPr sz="1500" dirty="0">
                  <a:solidFill>
                    <a:srgbClr val="CC0000"/>
                  </a:solidFill>
                </a:endParaRPr>
              </a:p>
            </p:txBody>
          </p:sp>
          <p:cxnSp>
            <p:nvCxnSpPr>
              <p:cNvPr id="73" name="Google Shape;110;p15">
                <a:extLst>
                  <a:ext uri="{FF2B5EF4-FFF2-40B4-BE49-F238E27FC236}">
                    <a16:creationId xmlns:a16="http://schemas.microsoft.com/office/drawing/2014/main" id="{6A5EE5DD-011D-4A51-91C2-710B9380B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500" y="3190012"/>
                <a:ext cx="0" cy="245700"/>
              </a:xfrm>
              <a:prstGeom prst="straightConnector1">
                <a:avLst/>
              </a:prstGeom>
              <a:noFill/>
              <a:ln w="635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</p:cxn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D9FBD66-FCB5-4539-97BA-84226B33A115}"/>
              </a:ext>
            </a:extLst>
          </p:cNvPr>
          <p:cNvSpPr txBox="1"/>
          <p:nvPr/>
        </p:nvSpPr>
        <p:spPr>
          <a:xfrm>
            <a:off x="361949" y="10443104"/>
            <a:ext cx="11777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Reserves can reverse the effects of fishing on a fish population’s age structure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F7BEFAB-15D4-4629-BE9F-73A698AC5469}"/>
              </a:ext>
            </a:extLst>
          </p:cNvPr>
          <p:cNvSpPr txBox="1"/>
          <p:nvPr/>
        </p:nvSpPr>
        <p:spPr>
          <a:xfrm>
            <a:off x="847679" y="17961712"/>
            <a:ext cx="11039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During the transition from a fished to an unfished age structure, the stock has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transient dynamics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(these dynamics are different 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equilibrium dynamics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the dynamics unfished stocks have)</a:t>
            </a:r>
          </a:p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 transition is a result of time lags that depend on the biology of the fish, such as:</a:t>
            </a:r>
          </a:p>
          <a:p>
            <a:pPr marL="80010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Natural mortality: species with a lower natural mortality take longer to finish transitioning [2]</a:t>
            </a:r>
          </a:p>
          <a:p>
            <a:pPr marL="80010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Growth rate: species with a lower growth rate take longer to finish transitioning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64BC780-5950-46EF-A572-DA0197CED4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33" t="9061" r="13780" b="17200"/>
          <a:stretch/>
        </p:blipFill>
        <p:spPr>
          <a:xfrm>
            <a:off x="864908" y="3502563"/>
            <a:ext cx="464893" cy="450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0C734-B60A-439C-BD33-B61692BD6F07}"/>
              </a:ext>
            </a:extLst>
          </p:cNvPr>
          <p:cNvSpPr txBox="1"/>
          <p:nvPr/>
        </p:nvSpPr>
        <p:spPr>
          <a:xfrm>
            <a:off x="1329802" y="3425791"/>
            <a:ext cx="204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@frenchita_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145655-2DF4-4E05-AC99-2EAACDFB5816}"/>
              </a:ext>
            </a:extLst>
          </p:cNvPr>
          <p:cNvGrpSpPr/>
          <p:nvPr/>
        </p:nvGrpSpPr>
        <p:grpSpPr>
          <a:xfrm>
            <a:off x="619124" y="4452423"/>
            <a:ext cx="11523074" cy="4725317"/>
            <a:chOff x="24450256" y="4076318"/>
            <a:chExt cx="11787856" cy="3590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E4C170-D9B4-4CA3-86DA-DCDE9EB77D55}"/>
                </a:ext>
              </a:extLst>
            </p:cNvPr>
            <p:cNvSpPr/>
            <p:nvPr/>
          </p:nvSpPr>
          <p:spPr>
            <a:xfrm>
              <a:off x="24450256" y="4462272"/>
              <a:ext cx="11787856" cy="3204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8788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Stock assessments are a key tool for fishery management – they estimate how depleted a stock is, and how much we can safely catch</a:t>
              </a:r>
            </a:p>
            <a:p>
              <a:pPr marL="458788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Estimating depletion depends on knowing how big the stock was before fishing started, but this is not usually known</a:t>
              </a:r>
            </a:p>
            <a:p>
              <a:pPr marL="458788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Populations inside marine reserves that are not fished may act as reference populations</a:t>
              </a:r>
            </a:p>
            <a:p>
              <a:pPr marL="458788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These populations experience time lags – there is a transient period as the population goes from the fished state to an unfished state</a:t>
              </a:r>
            </a:p>
            <a:p>
              <a:pPr marL="458788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We are exploring how accounting for these time lags can improve the use of reserves as reference points for assessment and management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CD66AB-2D26-445D-9882-8A0521EB585E}"/>
                </a:ext>
              </a:extLst>
            </p:cNvPr>
            <p:cNvSpPr/>
            <p:nvPr/>
          </p:nvSpPr>
          <p:spPr>
            <a:xfrm>
              <a:off x="24450256" y="4076318"/>
              <a:ext cx="11787856" cy="393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Abstract</a:t>
              </a:r>
              <a:endParaRPr lang="en-US" sz="2000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05B26797-4154-42A6-A149-88146112DA10}"/>
              </a:ext>
            </a:extLst>
          </p:cNvPr>
          <p:cNvSpPr txBox="1"/>
          <p:nvPr/>
        </p:nvSpPr>
        <p:spPr>
          <a:xfrm>
            <a:off x="384311" y="17326999"/>
            <a:ext cx="1177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It takes time for reserves to fill the population back in all the way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8CBC8CC-8D50-401C-A80B-2F15D5C91241}"/>
              </a:ext>
            </a:extLst>
          </p:cNvPr>
          <p:cNvGrpSpPr/>
          <p:nvPr/>
        </p:nvGrpSpPr>
        <p:grpSpPr>
          <a:xfrm>
            <a:off x="12569978" y="23037385"/>
            <a:ext cx="11450479" cy="1476316"/>
            <a:chOff x="24449978" y="2453306"/>
            <a:chExt cx="11788134" cy="7623643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AE9BDD2-8BDE-43E6-A155-7C6FC8A31165}"/>
                </a:ext>
              </a:extLst>
            </p:cNvPr>
            <p:cNvSpPr/>
            <p:nvPr/>
          </p:nvSpPr>
          <p:spPr>
            <a:xfrm>
              <a:off x="24450256" y="4494368"/>
              <a:ext cx="11787856" cy="55825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Thanks to support from lab mates Dr. Christian Commander, Montana McLeod, Jennifer Fisher, and Laura Storch; PISCO; Dr. Elizabeth Babcock; and friends and family. </a:t>
              </a:r>
            </a:p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Funding: Oregon State University, The Oregon Lottery Scholarship, and the James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Sedell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Graduate Scholarship 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6E492C0-0597-46F8-B44B-9DA1E6D64C98}"/>
                </a:ext>
              </a:extLst>
            </p:cNvPr>
            <p:cNvSpPr/>
            <p:nvPr/>
          </p:nvSpPr>
          <p:spPr>
            <a:xfrm>
              <a:off x="24449978" y="2453306"/>
              <a:ext cx="11787856" cy="2043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Acknowledgements</a:t>
              </a:r>
              <a:endParaRPr lang="en-US" sz="200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6B5968B-4BE0-42D2-A5D4-1269E0D4306D}"/>
              </a:ext>
            </a:extLst>
          </p:cNvPr>
          <p:cNvGrpSpPr/>
          <p:nvPr/>
        </p:nvGrpSpPr>
        <p:grpSpPr>
          <a:xfrm>
            <a:off x="12570250" y="24926587"/>
            <a:ext cx="11450211" cy="2040555"/>
            <a:chOff x="24450256" y="5226874"/>
            <a:chExt cx="11787856" cy="4214198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8292D30-2CC8-45DE-8935-4CD81912B619}"/>
                </a:ext>
              </a:extLst>
            </p:cNvPr>
            <p:cNvSpPr/>
            <p:nvPr/>
          </p:nvSpPr>
          <p:spPr>
            <a:xfrm>
              <a:off x="24450256" y="6091270"/>
              <a:ext cx="11787856" cy="33498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1. J. Lubchenco, K. </a:t>
              </a:r>
              <a:r>
                <a:rPr lang="en-US" sz="1600" dirty="0" err="1">
                  <a:solidFill>
                    <a:schemeClr val="accent2">
                      <a:lumMod val="75000"/>
                    </a:schemeClr>
                  </a:solidFill>
                </a:rPr>
                <a:t>Grorud-Colvert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en-US" sz="1600" i="1" dirty="0">
                  <a:solidFill>
                    <a:schemeClr val="accent2">
                      <a:lumMod val="75000"/>
                    </a:schemeClr>
                  </a:solidFill>
                </a:rPr>
                <a:t>Science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350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, 382–383 (2015).     </a:t>
              </a:r>
            </a:p>
            <a:p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2. J. W. White </a:t>
              </a:r>
              <a:r>
                <a:rPr lang="fr-FR" sz="1600" i="1" dirty="0">
                  <a:solidFill>
                    <a:schemeClr val="accent2">
                      <a:lumMod val="75000"/>
                    </a:schemeClr>
                  </a:solidFill>
                </a:rPr>
                <a:t>et al.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fr-FR" sz="1600" i="1" dirty="0">
                  <a:solidFill>
                    <a:schemeClr val="accent2">
                      <a:lumMod val="75000"/>
                    </a:schemeClr>
                  </a:solidFill>
                </a:rPr>
                <a:t>Conservation </a:t>
              </a:r>
              <a:r>
                <a:rPr lang="fr-FR" sz="1600" i="1" dirty="0" err="1">
                  <a:solidFill>
                    <a:schemeClr val="accent2">
                      <a:lumMod val="75000"/>
                    </a:schemeClr>
                  </a:solidFill>
                </a:rPr>
                <a:t>Letters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fr-FR" sz="1600" b="1" dirty="0">
                  <a:solidFill>
                    <a:schemeClr val="accent2">
                      <a:lumMod val="75000"/>
                    </a:schemeClr>
                  </a:solidFill>
                </a:rPr>
                <a:t>6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, 180–191 (2013). </a:t>
              </a:r>
            </a:p>
            <a:p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3. E. A. Babcock, A. D. MacCall, Canadian Journal of Fisheries and Aquatic Sciences. 68, 343–359 (2011).  </a:t>
              </a:r>
            </a:p>
            <a:p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4. K. A. Kaplan </a:t>
              </a:r>
              <a:r>
                <a:rPr lang="fr-FR" sz="1600" i="1" dirty="0">
                  <a:solidFill>
                    <a:schemeClr val="accent2">
                      <a:lumMod val="75000"/>
                    </a:schemeClr>
                  </a:solidFill>
                </a:rPr>
                <a:t>et al.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fr-FR" sz="1600" i="1" dirty="0" err="1">
                  <a:solidFill>
                    <a:schemeClr val="accent2">
                      <a:lumMod val="75000"/>
                    </a:schemeClr>
                  </a:solidFill>
                </a:rPr>
                <a:t>Ecol</a:t>
              </a:r>
              <a:r>
                <a:rPr lang="fr-FR" sz="1600" i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fr-FR" sz="1600" i="1" dirty="0" err="1">
                  <a:solidFill>
                    <a:schemeClr val="accent2">
                      <a:lumMod val="75000"/>
                    </a:schemeClr>
                  </a:solidFill>
                </a:rPr>
                <a:t>Appl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fr-FR" sz="1600" b="1" dirty="0">
                  <a:solidFill>
                    <a:schemeClr val="accent2">
                      <a:lumMod val="75000"/>
                    </a:schemeClr>
                  </a:solidFill>
                </a:rPr>
                <a:t>29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 (2019), doi: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10.1002/eap.1949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5. K. J. </a:t>
              </a:r>
              <a:r>
                <a:rPr lang="fr-FR" sz="1600" dirty="0" err="1">
                  <a:solidFill>
                    <a:schemeClr val="accent2">
                      <a:lumMod val="75000"/>
                    </a:schemeClr>
                  </a:solidFill>
                </a:rPr>
                <a:t>Nickols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fr-FR" sz="1600" i="1" dirty="0">
                  <a:solidFill>
                    <a:schemeClr val="accent2">
                      <a:lumMod val="75000"/>
                    </a:schemeClr>
                  </a:solidFill>
                </a:rPr>
                <a:t>et al.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fr-FR" sz="1600" i="1" dirty="0">
                  <a:solidFill>
                    <a:schemeClr val="accent2">
                      <a:lumMod val="75000"/>
                    </a:schemeClr>
                  </a:solidFill>
                </a:rPr>
                <a:t>J </a:t>
              </a:r>
              <a:r>
                <a:rPr lang="fr-FR" sz="1600" i="1" dirty="0" err="1">
                  <a:solidFill>
                    <a:schemeClr val="accent2">
                      <a:lumMod val="75000"/>
                    </a:schemeClr>
                  </a:solidFill>
                </a:rPr>
                <a:t>Appl</a:t>
              </a:r>
              <a:r>
                <a:rPr lang="fr-FR" sz="1600" i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fr-FR" sz="1600" i="1" dirty="0" err="1">
                  <a:solidFill>
                    <a:schemeClr val="accent2">
                      <a:lumMod val="75000"/>
                    </a:schemeClr>
                  </a:solidFill>
                </a:rPr>
                <a:t>Ecol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fr-FR" sz="1600" b="1" dirty="0">
                  <a:solidFill>
                    <a:schemeClr val="accent2">
                      <a:lumMod val="75000"/>
                    </a:schemeClr>
                  </a:solidFill>
                </a:rPr>
                <a:t>56</a:t>
              </a:r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, 2376–2385 (2019).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5AA388A-D702-4B06-A448-2E9B7A718732}"/>
                </a:ext>
              </a:extLst>
            </p:cNvPr>
            <p:cNvSpPr/>
            <p:nvPr/>
          </p:nvSpPr>
          <p:spPr>
            <a:xfrm>
              <a:off x="24451016" y="5226874"/>
              <a:ext cx="11785776" cy="8643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References</a:t>
              </a:r>
              <a:endParaRPr lang="en-US" sz="2000" dirty="0"/>
            </a:p>
          </p:txBody>
        </p:sp>
      </p:grpSp>
      <p:sp>
        <p:nvSpPr>
          <p:cNvPr id="113" name="Google Shape;146;p17">
            <a:extLst>
              <a:ext uri="{FF2B5EF4-FFF2-40B4-BE49-F238E27FC236}">
                <a16:creationId xmlns:a16="http://schemas.microsoft.com/office/drawing/2014/main" id="{A3C8D9C3-23E7-4938-B638-5A71119D897A}"/>
              </a:ext>
            </a:extLst>
          </p:cNvPr>
          <p:cNvSpPr txBox="1">
            <a:spLocks/>
          </p:cNvSpPr>
          <p:nvPr/>
        </p:nvSpPr>
        <p:spPr>
          <a:xfrm>
            <a:off x="1029022" y="23822444"/>
            <a:ext cx="5242289" cy="2410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indent="-914400" algn="l" defTabSz="3657600" rtl="0" eaLnBrk="1" latinLnBrk="0" hangingPunct="1">
              <a:lnSpc>
                <a:spcPct val="90000"/>
              </a:lnSpc>
              <a:spcBef>
                <a:spcPts val="4000"/>
              </a:spcBef>
              <a:buFont typeface="Arial" panose="020B0604020202020204" pitchFamily="34" charset="0"/>
              <a:buChar char="•"/>
              <a:defRPr sz="1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584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2888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1C4587"/>
              </a:buClr>
              <a:buNone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A control rule dictates how high fishing effort can be based on some biological reference point</a:t>
            </a:r>
          </a:p>
          <a:p>
            <a:pPr marL="461963" indent="-21907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1C4587"/>
              </a:buClr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The current west coast groundfish fishery has a  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40:10 control rule</a:t>
            </a:r>
          </a:p>
          <a:p>
            <a:pPr marL="461963" indent="-21907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1C4587"/>
              </a:buClr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This control rule depends on how big a stock is compared to how big it would be if it was not fished (the unfished biomass)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1237808-1FE3-4A37-AEC5-4DAFA78CBCD2}"/>
              </a:ext>
            </a:extLst>
          </p:cNvPr>
          <p:cNvSpPr txBox="1"/>
          <p:nvPr/>
        </p:nvSpPr>
        <p:spPr>
          <a:xfrm>
            <a:off x="632905" y="23078147"/>
            <a:ext cx="11530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 new control rule can help manage fisheries around reserves</a:t>
            </a:r>
          </a:p>
        </p:txBody>
      </p:sp>
      <p:sp>
        <p:nvSpPr>
          <p:cNvPr id="115" name="Google Shape;146;p17">
            <a:extLst>
              <a:ext uri="{FF2B5EF4-FFF2-40B4-BE49-F238E27FC236}">
                <a16:creationId xmlns:a16="http://schemas.microsoft.com/office/drawing/2014/main" id="{39416C07-A52C-44FC-89A0-8674C69E8C84}"/>
              </a:ext>
            </a:extLst>
          </p:cNvPr>
          <p:cNvSpPr txBox="1">
            <a:spLocks/>
          </p:cNvSpPr>
          <p:nvPr/>
        </p:nvSpPr>
        <p:spPr>
          <a:xfrm>
            <a:off x="6936884" y="23822444"/>
            <a:ext cx="4544342" cy="2952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indent="-914400" algn="l" defTabSz="3657600" rtl="0" eaLnBrk="1" latinLnBrk="0" hangingPunct="1">
              <a:lnSpc>
                <a:spcPct val="90000"/>
              </a:lnSpc>
              <a:spcBef>
                <a:spcPts val="4000"/>
              </a:spcBef>
              <a:buFont typeface="Arial" panose="020B0604020202020204" pitchFamily="34" charset="0"/>
              <a:buChar char="•"/>
              <a:defRPr sz="1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584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4587"/>
              </a:buClr>
              <a:buNone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Density ratio:    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# fish / area outside reserve</a:t>
            </a:r>
          </a:p>
          <a:p>
            <a:pPr marL="45720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                     -------------------------------------</a:t>
            </a:r>
          </a:p>
          <a:p>
            <a:pPr marL="45720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                       # fish / area inside reserve</a:t>
            </a:r>
          </a:p>
          <a:p>
            <a:pPr marL="45720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  <a:p>
            <a:pPr marL="461963" indent="-23018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Benefit: it can be calculated based on only a few years of sampling data, so it can be used for data-poor fisheries</a:t>
            </a:r>
          </a:p>
          <a:p>
            <a:pPr marL="461963" indent="-23018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The density ratio can be calculated at local scales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0CABE6A-F9ED-4A42-A779-B9D3685DF76A}"/>
              </a:ext>
            </a:extLst>
          </p:cNvPr>
          <p:cNvGrpSpPr/>
          <p:nvPr/>
        </p:nvGrpSpPr>
        <p:grpSpPr>
          <a:xfrm>
            <a:off x="12550245" y="7284033"/>
            <a:ext cx="11450208" cy="15335334"/>
            <a:chOff x="24450256" y="4252015"/>
            <a:chExt cx="11787856" cy="5143382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C5FA4DC-C95B-4C38-B9C8-D590C8CAF230}"/>
                </a:ext>
              </a:extLst>
            </p:cNvPr>
            <p:cNvSpPr/>
            <p:nvPr/>
          </p:nvSpPr>
          <p:spPr>
            <a:xfrm>
              <a:off x="24450256" y="4434773"/>
              <a:ext cx="11787856" cy="4960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652CF95-F6DF-4AF0-9DE5-05E9DC867F7F}"/>
                </a:ext>
              </a:extLst>
            </p:cNvPr>
            <p:cNvSpPr/>
            <p:nvPr/>
          </p:nvSpPr>
          <p:spPr>
            <a:xfrm>
              <a:off x="24450256" y="4252015"/>
              <a:ext cx="11787856" cy="182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Methods – computational model</a:t>
              </a:r>
              <a:endParaRPr lang="en-US" sz="2000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BF8AE10-FABA-4CDA-A6CE-6DF42C27B4E0}"/>
              </a:ext>
            </a:extLst>
          </p:cNvPr>
          <p:cNvGrpSpPr/>
          <p:nvPr/>
        </p:nvGrpSpPr>
        <p:grpSpPr>
          <a:xfrm>
            <a:off x="24451977" y="4455416"/>
            <a:ext cx="11642759" cy="19482171"/>
            <a:chOff x="24450256" y="4343146"/>
            <a:chExt cx="11787856" cy="31063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7AE625F-F692-4674-9135-C2C1CE0B9D7A}"/>
                </a:ext>
              </a:extLst>
            </p:cNvPr>
            <p:cNvSpPr/>
            <p:nvPr/>
          </p:nvSpPr>
          <p:spPr>
            <a:xfrm>
              <a:off x="24450256" y="4426180"/>
              <a:ext cx="11787856" cy="30233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33C54F3-978C-417C-BF0B-59423555E0AA}"/>
                </a:ext>
              </a:extLst>
            </p:cNvPr>
            <p:cNvSpPr/>
            <p:nvPr/>
          </p:nvSpPr>
          <p:spPr>
            <a:xfrm>
              <a:off x="24450256" y="4343146"/>
              <a:ext cx="11787856" cy="812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Results</a:t>
              </a:r>
              <a:endParaRPr lang="en-US" sz="2000" dirty="0"/>
            </a:p>
          </p:txBody>
        </p:sp>
      </p:grpSp>
      <p:sp>
        <p:nvSpPr>
          <p:cNvPr id="122" name="Google Shape;152;p17">
            <a:extLst>
              <a:ext uri="{FF2B5EF4-FFF2-40B4-BE49-F238E27FC236}">
                <a16:creationId xmlns:a16="http://schemas.microsoft.com/office/drawing/2014/main" id="{DBB9ADA5-D78C-4FB3-8133-83C2034810CC}"/>
              </a:ext>
            </a:extLst>
          </p:cNvPr>
          <p:cNvSpPr txBox="1">
            <a:spLocks/>
          </p:cNvSpPr>
          <p:nvPr/>
        </p:nvSpPr>
        <p:spPr>
          <a:xfrm>
            <a:off x="13013790" y="13142153"/>
            <a:ext cx="1246498" cy="346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indent="-914400" algn="l" defTabSz="3657600" rtl="0" eaLnBrk="1" latinLnBrk="0" hangingPunct="1">
              <a:lnSpc>
                <a:spcPct val="90000"/>
              </a:lnSpc>
              <a:spcBef>
                <a:spcPts val="4000"/>
              </a:spcBef>
              <a:buFont typeface="Arial" panose="020B0604020202020204" pitchFamily="34" charset="0"/>
              <a:buChar char="•"/>
              <a:defRPr sz="1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584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1C4587"/>
                </a:solidFill>
              </a:rPr>
              <a:t>* Adapted from [3]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096FEFF-76D5-4862-A18F-1BEE16B10C44}"/>
              </a:ext>
            </a:extLst>
          </p:cNvPr>
          <p:cNvGrpSpPr/>
          <p:nvPr/>
        </p:nvGrpSpPr>
        <p:grpSpPr>
          <a:xfrm>
            <a:off x="13064671" y="8839627"/>
            <a:ext cx="6040746" cy="4347694"/>
            <a:chOff x="4791075" y="1428749"/>
            <a:chExt cx="3829051" cy="249555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86E9A266-4198-4E42-AC75-EF0DAC07CCDE}"/>
                </a:ext>
              </a:extLst>
            </p:cNvPr>
            <p:cNvSpPr/>
            <p:nvPr/>
          </p:nvSpPr>
          <p:spPr>
            <a:xfrm>
              <a:off x="4791075" y="1428750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Population dynamics </a:t>
              </a:r>
              <a:r>
                <a:rPr lang="en-US" sz="1600" dirty="0"/>
                <a:t>(moves the population forward one year based on fish biology)</a:t>
              </a: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B796A5A-4F6C-4FA4-B7D0-12413346A82D}"/>
                </a:ext>
              </a:extLst>
            </p:cNvPr>
            <p:cNvSpPr/>
            <p:nvPr/>
          </p:nvSpPr>
          <p:spPr>
            <a:xfrm>
              <a:off x="4827175" y="2886074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Management</a:t>
              </a:r>
              <a:r>
                <a:rPr lang="en-US" sz="1600" b="1" dirty="0"/>
                <a:t> </a:t>
              </a:r>
            </a:p>
            <a:p>
              <a:pPr algn="ctr"/>
              <a:r>
                <a:rPr lang="en-US" sz="1600" dirty="0"/>
                <a:t>(applies a control rule for the next year)</a:t>
              </a:r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1C57CE2B-8559-450B-B77A-556D67A044C3}"/>
                </a:ext>
              </a:extLst>
            </p:cNvPr>
            <p:cNvSpPr/>
            <p:nvPr/>
          </p:nvSpPr>
          <p:spPr>
            <a:xfrm>
              <a:off x="6934199" y="2886075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Fishing</a:t>
              </a:r>
              <a:endParaRPr lang="en-US" sz="1600" b="1" dirty="0"/>
            </a:p>
            <a:p>
              <a:pPr algn="ctr"/>
              <a:r>
                <a:rPr lang="en-US" sz="1600" dirty="0"/>
                <a:t>(removes fish from the population)</a:t>
              </a:r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50263204-0944-415C-8167-51DFBCE1DAAF}"/>
                </a:ext>
              </a:extLst>
            </p:cNvPr>
            <p:cNvSpPr/>
            <p:nvPr/>
          </p:nvSpPr>
          <p:spPr>
            <a:xfrm>
              <a:off x="6934201" y="1428749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Imperfect sampling </a:t>
              </a:r>
              <a:r>
                <a:rPr lang="en-US" sz="1600" dirty="0"/>
                <a:t>(calculates a reference point)</a:t>
              </a:r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9ED349E0-C698-4F6C-B04C-1E3FF7BB1F59}"/>
                </a:ext>
              </a:extLst>
            </p:cNvPr>
            <p:cNvSpPr/>
            <p:nvPr/>
          </p:nvSpPr>
          <p:spPr>
            <a:xfrm>
              <a:off x="6542675" y="1852611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Arrow: Right 128">
              <a:extLst>
                <a:ext uri="{FF2B5EF4-FFF2-40B4-BE49-F238E27FC236}">
                  <a16:creationId xmlns:a16="http://schemas.microsoft.com/office/drawing/2014/main" id="{F1C01C82-8F4C-43C4-92F0-A55836B58C52}"/>
                </a:ext>
              </a:extLst>
            </p:cNvPr>
            <p:cNvSpPr/>
            <p:nvPr/>
          </p:nvSpPr>
          <p:spPr>
            <a:xfrm rot="16200000">
              <a:off x="5507212" y="2581274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Arrow: Right 129">
              <a:extLst>
                <a:ext uri="{FF2B5EF4-FFF2-40B4-BE49-F238E27FC236}">
                  <a16:creationId xmlns:a16="http://schemas.microsoft.com/office/drawing/2014/main" id="{1C8A1162-6F62-4A3C-ABB6-AF797EB6CE12}"/>
                </a:ext>
              </a:extLst>
            </p:cNvPr>
            <p:cNvSpPr/>
            <p:nvPr/>
          </p:nvSpPr>
          <p:spPr>
            <a:xfrm rot="10965599">
              <a:off x="6560724" y="3309937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Arrow: Right 130">
              <a:extLst>
                <a:ext uri="{FF2B5EF4-FFF2-40B4-BE49-F238E27FC236}">
                  <a16:creationId xmlns:a16="http://schemas.microsoft.com/office/drawing/2014/main" id="{8AA47B10-74E5-4A81-AF8C-05A0012B4840}"/>
                </a:ext>
              </a:extLst>
            </p:cNvPr>
            <p:cNvSpPr/>
            <p:nvPr/>
          </p:nvSpPr>
          <p:spPr>
            <a:xfrm rot="5400000">
              <a:off x="7614236" y="2590800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38E340D6-B9A7-434A-BE25-49BD269242EB}"/>
              </a:ext>
            </a:extLst>
          </p:cNvPr>
          <p:cNvSpPr txBox="1"/>
          <p:nvPr/>
        </p:nvSpPr>
        <p:spPr>
          <a:xfrm>
            <a:off x="12823471" y="13842305"/>
            <a:ext cx="78115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Used life history characteristics from Black Rockfish (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Sebastes melanops)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Started the population with the unfished age structure</a:t>
            </a:r>
          </a:p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Model ran with only population dynamics and fishing for 50</a:t>
            </a:r>
          </a:p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At year 50, a reserve is implemented in Area 3, and fishing stops there</a:t>
            </a:r>
          </a:p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Fishing effort is re-distributed between the other areas based on fish biomass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0DA0F3-1D48-4FB1-99C5-1010CDD70203}"/>
              </a:ext>
            </a:extLst>
          </p:cNvPr>
          <p:cNvSpPr/>
          <p:nvPr/>
        </p:nvSpPr>
        <p:spPr>
          <a:xfrm>
            <a:off x="20073079" y="8990371"/>
            <a:ext cx="3426456" cy="811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Area 1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72678BA-C8B6-4EAB-877F-0207753E1DD5}"/>
              </a:ext>
            </a:extLst>
          </p:cNvPr>
          <p:cNvSpPr/>
          <p:nvPr/>
        </p:nvSpPr>
        <p:spPr>
          <a:xfrm>
            <a:off x="20073079" y="9805934"/>
            <a:ext cx="3420706" cy="81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Area 2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FB6B115-0671-47DA-A710-AE46202DED4C}"/>
              </a:ext>
            </a:extLst>
          </p:cNvPr>
          <p:cNvSpPr/>
          <p:nvPr/>
        </p:nvSpPr>
        <p:spPr>
          <a:xfrm>
            <a:off x="20073079" y="10631223"/>
            <a:ext cx="3420706" cy="811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Area 3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1158F9A-2C30-48B5-8C85-5A30BCBF9DE8}"/>
              </a:ext>
            </a:extLst>
          </p:cNvPr>
          <p:cNvSpPr/>
          <p:nvPr/>
        </p:nvSpPr>
        <p:spPr>
          <a:xfrm>
            <a:off x="20073079" y="11456514"/>
            <a:ext cx="3420706" cy="81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Area 4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B96BB48-17CC-4164-AF60-2019B556CC41}"/>
              </a:ext>
            </a:extLst>
          </p:cNvPr>
          <p:cNvSpPr/>
          <p:nvPr/>
        </p:nvSpPr>
        <p:spPr>
          <a:xfrm>
            <a:off x="20073079" y="12271295"/>
            <a:ext cx="3420706" cy="81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Area 5</a:t>
            </a:r>
          </a:p>
        </p:txBody>
      </p:sp>
      <p:sp>
        <p:nvSpPr>
          <p:cNvPr id="141" name="Google Shape;152;p17">
            <a:extLst>
              <a:ext uri="{FF2B5EF4-FFF2-40B4-BE49-F238E27FC236}">
                <a16:creationId xmlns:a16="http://schemas.microsoft.com/office/drawing/2014/main" id="{9058AF31-B7EE-454D-B16D-0483ADC9D891}"/>
              </a:ext>
            </a:extLst>
          </p:cNvPr>
          <p:cNvSpPr txBox="1">
            <a:spLocks/>
          </p:cNvSpPr>
          <p:nvPr/>
        </p:nvSpPr>
        <p:spPr>
          <a:xfrm>
            <a:off x="23085409" y="15425934"/>
            <a:ext cx="663978" cy="40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indent="-914400" algn="l" defTabSz="3657600" rtl="0" eaLnBrk="1" latinLnBrk="0" hangingPunct="1">
              <a:lnSpc>
                <a:spcPct val="90000"/>
              </a:lnSpc>
              <a:spcBef>
                <a:spcPts val="4000"/>
              </a:spcBef>
              <a:buFont typeface="Arial" panose="020B0604020202020204" pitchFamily="34" charset="0"/>
              <a:buChar char="•"/>
              <a:defRPr sz="1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584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bg1"/>
                </a:solidFill>
              </a:rPr>
              <a:t>Levi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125BDBE-D852-4D63-8B05-30EB8CCCCA91}"/>
              </a:ext>
            </a:extLst>
          </p:cNvPr>
          <p:cNvGrpSpPr/>
          <p:nvPr/>
        </p:nvGrpSpPr>
        <p:grpSpPr>
          <a:xfrm>
            <a:off x="12570248" y="4441456"/>
            <a:ext cx="11473683" cy="2500569"/>
            <a:chOff x="24450256" y="4076318"/>
            <a:chExt cx="11787856" cy="1900136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D5EB32E-3AA6-4D3B-9047-5994F500B893}"/>
                </a:ext>
              </a:extLst>
            </p:cNvPr>
            <p:cNvSpPr/>
            <p:nvPr/>
          </p:nvSpPr>
          <p:spPr>
            <a:xfrm>
              <a:off x="24450257" y="4462272"/>
              <a:ext cx="11787854" cy="15141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spcAft>
                  <a:spcPts val="1200"/>
                </a:spcAft>
                <a:buFont typeface="+mj-lt"/>
                <a:buAutoNum type="arabicPeriod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How can we best use information from inside reserves to help manage fisheries after reserve implementation?</a:t>
              </a:r>
            </a:p>
            <a:p>
              <a:pPr marL="342900" indent="-342900">
                <a:spcAft>
                  <a:spcPts val="1200"/>
                </a:spcAft>
                <a:buFont typeface="+mj-lt"/>
                <a:buAutoNum type="arabicPeriod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How does the inclusion of transient dynamics influence the short-term effect of control rules on yield and biomass?</a:t>
              </a:r>
            </a:p>
            <a:p>
              <a:pPr marL="342900" indent="-342900">
                <a:spcAft>
                  <a:spcPts val="1200"/>
                </a:spcAft>
                <a:buFont typeface="+mj-lt"/>
                <a:buAutoNum type="arabicPeriod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What happens when we don’t have an accurate estimate of natural mortality?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5C6D193-D88A-4A97-9380-13051C29E8B2}"/>
                </a:ext>
              </a:extLst>
            </p:cNvPr>
            <p:cNvSpPr/>
            <p:nvPr/>
          </p:nvSpPr>
          <p:spPr>
            <a:xfrm>
              <a:off x="24450256" y="4076318"/>
              <a:ext cx="11787856" cy="393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Research Questions</a:t>
              </a:r>
              <a:endParaRPr lang="en-US" sz="2000" dirty="0"/>
            </a:p>
          </p:txBody>
        </p:sp>
      </p:grpSp>
      <p:graphicFrame>
        <p:nvGraphicFramePr>
          <p:cNvPr id="146" name="Table 2">
            <a:extLst>
              <a:ext uri="{FF2B5EF4-FFF2-40B4-BE49-F238E27FC236}">
                <a16:creationId xmlns:a16="http://schemas.microsoft.com/office/drawing/2014/main" id="{10B2CC50-D83E-48D5-9C1F-F6EFC4451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83690"/>
              </p:ext>
            </p:extLst>
          </p:nvPr>
        </p:nvGraphicFramePr>
        <p:xfrm>
          <a:off x="12881573" y="17127357"/>
          <a:ext cx="5855463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89498">
                  <a:extLst>
                    <a:ext uri="{9D8B030D-6E8A-4147-A177-3AD203B41FA5}">
                      <a16:colId xmlns:a16="http://schemas.microsoft.com/office/drawing/2014/main" val="3290406098"/>
                    </a:ext>
                  </a:extLst>
                </a:gridCol>
                <a:gridCol w="748393">
                  <a:extLst>
                    <a:ext uri="{9D8B030D-6E8A-4147-A177-3AD203B41FA5}">
                      <a16:colId xmlns:a16="http://schemas.microsoft.com/office/drawing/2014/main" val="2291768337"/>
                    </a:ext>
                  </a:extLst>
                </a:gridCol>
                <a:gridCol w="830036">
                  <a:extLst>
                    <a:ext uri="{9D8B030D-6E8A-4147-A177-3AD203B41FA5}">
                      <a16:colId xmlns:a16="http://schemas.microsoft.com/office/drawing/2014/main" val="15260068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39012041"/>
                    </a:ext>
                  </a:extLst>
                </a:gridCol>
                <a:gridCol w="993321">
                  <a:extLst>
                    <a:ext uri="{9D8B030D-6E8A-4147-A177-3AD203B41FA5}">
                      <a16:colId xmlns:a16="http://schemas.microsoft.com/office/drawing/2014/main" val="2234533047"/>
                    </a:ext>
                  </a:extLst>
                </a:gridCol>
                <a:gridCol w="966108">
                  <a:extLst>
                    <a:ext uri="{9D8B030D-6E8A-4147-A177-3AD203B41FA5}">
                      <a16:colId xmlns:a16="http://schemas.microsoft.com/office/drawing/2014/main" val="3046806523"/>
                    </a:ext>
                  </a:extLst>
                </a:gridCol>
                <a:gridCol w="966107">
                  <a:extLst>
                    <a:ext uri="{9D8B030D-6E8A-4147-A177-3AD203B41FA5}">
                      <a16:colId xmlns:a16="http://schemas.microsoft.com/office/drawing/2014/main" val="522626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147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Static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Static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Transient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Transient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Transient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065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Low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Correct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Correct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367827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603ECFC-5D9C-42E0-A208-6F63D87D8E11}"/>
                  </a:ext>
                </a:extLst>
              </p:cNvPr>
              <p:cNvSpPr/>
              <p:nvPr/>
            </p:nvSpPr>
            <p:spPr>
              <a:xfrm>
                <a:off x="12881573" y="18592698"/>
                <a:ext cx="5855463" cy="69272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97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Eq. 1</a:t>
                </a:r>
                <a:r>
                  <a:rPr lang="en-US" b="0" dirty="0">
                    <a:solidFill>
                      <a:schemeClr val="bg1"/>
                    </a:solidFill>
                  </a:rPr>
                  <a:t>: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𝐹𝑖𝑛𝑎𝑙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𝐷𝑅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𝑀𝑡</m:t>
                        </m:r>
                      </m:sup>
                    </m:sSup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603ECFC-5D9C-42E0-A208-6F63D87D8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1573" y="18592698"/>
                <a:ext cx="5855463" cy="6927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97A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Google Shape;174;p18">
            <a:extLst>
              <a:ext uri="{FF2B5EF4-FFF2-40B4-BE49-F238E27FC236}">
                <a16:creationId xmlns:a16="http://schemas.microsoft.com/office/drawing/2014/main" id="{F57B5AF2-5087-4DC3-B2A7-3CC584573FB9}"/>
              </a:ext>
            </a:extLst>
          </p:cNvPr>
          <p:cNvSpPr txBox="1"/>
          <p:nvPr/>
        </p:nvSpPr>
        <p:spPr>
          <a:xfrm>
            <a:off x="12691075" y="19210071"/>
            <a:ext cx="1368966" cy="3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000" dirty="0">
                <a:solidFill>
                  <a:srgbClr val="1C4587"/>
                </a:solidFill>
              </a:rPr>
              <a:t>* Adapted from [2]</a:t>
            </a:r>
            <a:endParaRPr sz="1000" dirty="0">
              <a:solidFill>
                <a:srgbClr val="1C4587"/>
              </a:solidFill>
            </a:endParaRPr>
          </a:p>
        </p:txBody>
      </p:sp>
      <p:sp>
        <p:nvSpPr>
          <p:cNvPr id="151" name="Google Shape;174;p18">
            <a:extLst>
              <a:ext uri="{FF2B5EF4-FFF2-40B4-BE49-F238E27FC236}">
                <a16:creationId xmlns:a16="http://schemas.microsoft.com/office/drawing/2014/main" id="{0464D72F-791B-4560-8B5B-0482448880E9}"/>
              </a:ext>
            </a:extLst>
          </p:cNvPr>
          <p:cNvSpPr txBox="1"/>
          <p:nvPr/>
        </p:nvSpPr>
        <p:spPr>
          <a:xfrm>
            <a:off x="12772717" y="18171134"/>
            <a:ext cx="2167926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1C4587"/>
                </a:solidFill>
              </a:rPr>
              <a:t>* Static control rules </a:t>
            </a:r>
            <a:r>
              <a:rPr lang="en-US" sz="1000" dirty="0">
                <a:solidFill>
                  <a:srgbClr val="1C4587"/>
                </a:solidFill>
              </a:rPr>
              <a:t>a</a:t>
            </a:r>
            <a:r>
              <a:rPr lang="en" sz="1000" dirty="0">
                <a:solidFill>
                  <a:srgbClr val="1C4587"/>
                </a:solidFill>
              </a:rPr>
              <a:t>dapted from </a:t>
            </a:r>
            <a:r>
              <a:rPr lang="en-US" sz="1000" dirty="0">
                <a:solidFill>
                  <a:srgbClr val="1C4587"/>
                </a:solidFill>
              </a:rPr>
              <a:t>[3]</a:t>
            </a:r>
            <a:endParaRPr sz="1000" dirty="0">
              <a:solidFill>
                <a:srgbClr val="1C4587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48F3CD1-CBBC-46A7-8743-03306787EA26}"/>
              </a:ext>
            </a:extLst>
          </p:cNvPr>
          <p:cNvSpPr txBox="1"/>
          <p:nvPr/>
        </p:nvSpPr>
        <p:spPr>
          <a:xfrm>
            <a:off x="19031579" y="17236698"/>
            <a:ext cx="471780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static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control rules use the same density ratio over time because it assumes the reserve works right away</a:t>
            </a:r>
          </a:p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transient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control rules use a shifting target density ratio over time (Eq. 1), where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is the number of years after reserve implementation to account for the time lag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95528C7-1534-4449-B7F2-7A07D4085F77}"/>
              </a:ext>
            </a:extLst>
          </p:cNvPr>
          <p:cNvSpPr txBox="1"/>
          <p:nvPr/>
        </p:nvSpPr>
        <p:spPr>
          <a:xfrm>
            <a:off x="12538508" y="8102798"/>
            <a:ext cx="11473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The computational simulates the assessment and management of a fished population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FA00A29-8642-41A1-9844-BDDECA868802}"/>
              </a:ext>
            </a:extLst>
          </p:cNvPr>
          <p:cNvSpPr txBox="1"/>
          <p:nvPr/>
        </p:nvSpPr>
        <p:spPr>
          <a:xfrm>
            <a:off x="12567049" y="16425136"/>
            <a:ext cx="1146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Comparing static and transient control rules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D48769F-1A15-485F-B9A1-B193C3A55774}"/>
              </a:ext>
            </a:extLst>
          </p:cNvPr>
          <p:cNvSpPr txBox="1"/>
          <p:nvPr/>
        </p:nvSpPr>
        <p:spPr>
          <a:xfrm>
            <a:off x="12564449" y="20027795"/>
            <a:ext cx="1144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What happens if don’t know the correct natural mortality? For each of 3 scenarios: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0CC823D4-15AC-44DC-87A7-B98E10505F16}"/>
              </a:ext>
            </a:extLst>
          </p:cNvPr>
          <p:cNvGrpSpPr/>
          <p:nvPr/>
        </p:nvGrpSpPr>
        <p:grpSpPr>
          <a:xfrm>
            <a:off x="13249569" y="20797053"/>
            <a:ext cx="10162003" cy="1445400"/>
            <a:chOff x="13249569" y="21448622"/>
            <a:chExt cx="10162003" cy="1445400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7BCC1FC8-D58D-4EA6-BF78-353E47C2CAAF}"/>
                </a:ext>
              </a:extLst>
            </p:cNvPr>
            <p:cNvSpPr/>
            <p:nvPr/>
          </p:nvSpPr>
          <p:spPr>
            <a:xfrm>
              <a:off x="14639797" y="21540688"/>
              <a:ext cx="2030087" cy="905498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Population </a:t>
              </a:r>
            </a:p>
            <a:p>
              <a:pPr algn="ctr"/>
              <a:r>
                <a:rPr lang="en-US" sz="1600" dirty="0"/>
                <a:t>Low, correct, or high natural mortality</a:t>
              </a: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6378F7F3-5F91-4C72-B456-793354BAA770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16669884" y="21993437"/>
              <a:ext cx="618656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Double Brace 69">
              <a:extLst>
                <a:ext uri="{FF2B5EF4-FFF2-40B4-BE49-F238E27FC236}">
                  <a16:creationId xmlns:a16="http://schemas.microsoft.com/office/drawing/2014/main" id="{F53973E6-EF1A-4428-8439-C62D3C97C8F7}"/>
                </a:ext>
              </a:extLst>
            </p:cNvPr>
            <p:cNvSpPr/>
            <p:nvPr/>
          </p:nvSpPr>
          <p:spPr>
            <a:xfrm>
              <a:off x="14221278" y="21448622"/>
              <a:ext cx="5747532" cy="1100608"/>
            </a:xfrm>
            <a:prstGeom prst="bracePair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B3575882-0514-413F-AC58-C36CA00C18BB}"/>
                </a:ext>
              </a:extLst>
            </p:cNvPr>
            <p:cNvSpPr/>
            <p:nvPr/>
          </p:nvSpPr>
          <p:spPr>
            <a:xfrm>
              <a:off x="17407684" y="21540688"/>
              <a:ext cx="2210059" cy="905498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Sampling</a:t>
              </a:r>
            </a:p>
            <a:p>
              <a:pPr algn="ctr"/>
              <a:r>
                <a:rPr lang="en-US" sz="1600" dirty="0"/>
                <a:t>Calculate appropriate density ratio</a:t>
              </a: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1A41B67D-1A72-4098-96EB-EF6E7585CB4C}"/>
                </a:ext>
              </a:extLst>
            </p:cNvPr>
            <p:cNvSpPr/>
            <p:nvPr/>
          </p:nvSpPr>
          <p:spPr>
            <a:xfrm>
              <a:off x="20299681" y="21487774"/>
              <a:ext cx="2362497" cy="1039016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Management</a:t>
              </a:r>
            </a:p>
            <a:p>
              <a:pPr algn="ctr"/>
              <a:r>
                <a:rPr lang="en-US" sz="1600" dirty="0"/>
                <a:t>Apply control rule and set fishing effort for next year for all scenarios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278E915-3837-4086-BA8C-9278A9B0C5C0}"/>
                </a:ext>
              </a:extLst>
            </p:cNvPr>
            <p:cNvCxnSpPr/>
            <p:nvPr/>
          </p:nvCxnSpPr>
          <p:spPr>
            <a:xfrm>
              <a:off x="22833860" y="21985418"/>
              <a:ext cx="57771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C277CBB-0A8B-4911-915E-EAE02D66A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91644" y="21984592"/>
              <a:ext cx="0" cy="9094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4E5EC5A-49FC-4558-BFF4-19C6FA115A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1839" y="22842618"/>
              <a:ext cx="10141566" cy="514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B437E83-E7FB-4EE3-AAC2-2A46098A0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49569" y="21993438"/>
              <a:ext cx="16046" cy="8528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82B608C2-CB9D-4AA6-BFDD-6FDB77C406AB}"/>
                </a:ext>
              </a:extLst>
            </p:cNvPr>
            <p:cNvCxnSpPr>
              <a:cxnSpLocks/>
            </p:cNvCxnSpPr>
            <p:nvPr/>
          </p:nvCxnSpPr>
          <p:spPr>
            <a:xfrm>
              <a:off x="13249569" y="21985418"/>
              <a:ext cx="7054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AE2E7E5B-6000-427B-98ED-6B49DF109971}"/>
              </a:ext>
            </a:extLst>
          </p:cNvPr>
          <p:cNvSpPr txBox="1"/>
          <p:nvPr/>
        </p:nvSpPr>
        <p:spPr>
          <a:xfrm>
            <a:off x="32308800" y="6091932"/>
            <a:ext cx="364046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Plot shows results from 3 simulations</a:t>
            </a:r>
          </a:p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Yield is plotted relative to values at the time the marine reserve was implemented</a:t>
            </a:r>
          </a:p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Conclusions: different simulations show big differences in yield over time given static or transient control rules – what happens when we run many more simulations and look at average trends?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0CAA964-FB49-47AE-8F6D-99C8EA8A7F4F}"/>
              </a:ext>
            </a:extLst>
          </p:cNvPr>
          <p:cNvSpPr txBox="1"/>
          <p:nvPr/>
        </p:nvSpPr>
        <p:spPr>
          <a:xfrm>
            <a:off x="24443957" y="5208911"/>
            <a:ext cx="1165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Transient control rules sometimes perform better than static control rules for yield 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ACAF5DB-B226-462F-8C7B-F8B1533A03C7}"/>
              </a:ext>
            </a:extLst>
          </p:cNvPr>
          <p:cNvGrpSpPr/>
          <p:nvPr/>
        </p:nvGrpSpPr>
        <p:grpSpPr>
          <a:xfrm>
            <a:off x="24443957" y="24360646"/>
            <a:ext cx="11642759" cy="2606496"/>
            <a:chOff x="24450256" y="4462274"/>
            <a:chExt cx="11787856" cy="4720275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162456ED-8705-4BB9-93F3-87EB8603E175}"/>
                </a:ext>
              </a:extLst>
            </p:cNvPr>
            <p:cNvSpPr/>
            <p:nvPr/>
          </p:nvSpPr>
          <p:spPr>
            <a:xfrm>
              <a:off x="24450256" y="5269304"/>
              <a:ext cx="11787856" cy="3913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Explore the effectiveness of different control rules that incorporate different target density ratios, sample different ages of fish, sample fish from different areas, or sample for longer amounts of time. 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Explore effect of control rules on different species: cabezon (</a:t>
              </a:r>
              <a:r>
                <a:rPr lang="en-US" i="1" dirty="0" err="1">
                  <a:solidFill>
                    <a:schemeClr val="accent2">
                      <a:lumMod val="75000"/>
                    </a:schemeClr>
                  </a:solidFill>
                </a:rPr>
                <a:t>Scorpaenichthys</a:t>
              </a:r>
              <a:r>
                <a:rPr lang="en-US" i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i="1" dirty="0" err="1">
                  <a:solidFill>
                    <a:schemeClr val="accent2">
                      <a:lumMod val="75000"/>
                    </a:schemeClr>
                  </a:solidFill>
                </a:rPr>
                <a:t>marmoratus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), lingcod (</a:t>
              </a:r>
              <a:r>
                <a:rPr lang="en-US" i="1" dirty="0" err="1">
                  <a:solidFill>
                    <a:schemeClr val="accent2">
                      <a:lumMod val="75000"/>
                    </a:schemeClr>
                  </a:solidFill>
                </a:rPr>
                <a:t>Ophiodon</a:t>
              </a:r>
              <a:r>
                <a:rPr lang="en-US" i="1" dirty="0">
                  <a:solidFill>
                    <a:schemeClr val="accent2">
                      <a:lumMod val="75000"/>
                    </a:schemeClr>
                  </a:solidFill>
                </a:rPr>
                <a:t> elongatus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), and copper rockfish (</a:t>
              </a:r>
              <a:r>
                <a:rPr lang="en-US" i="1" dirty="0">
                  <a:solidFill>
                    <a:schemeClr val="accent2">
                      <a:lumMod val="75000"/>
                    </a:schemeClr>
                  </a:solidFill>
                </a:rPr>
                <a:t>Sebastes </a:t>
              </a:r>
              <a:r>
                <a:rPr lang="en-US" i="1" dirty="0" err="1">
                  <a:solidFill>
                    <a:schemeClr val="accent2">
                      <a:lumMod val="75000"/>
                    </a:schemeClr>
                  </a:solidFill>
                </a:rPr>
                <a:t>caurinus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). 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Incorporate data from Oregon and California marine reserves to adjust the model. 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F1BF150-5B32-493B-8CD3-4B17579A6A01}"/>
                </a:ext>
              </a:extLst>
            </p:cNvPr>
            <p:cNvSpPr/>
            <p:nvPr/>
          </p:nvSpPr>
          <p:spPr>
            <a:xfrm>
              <a:off x="24450256" y="4462274"/>
              <a:ext cx="11787856" cy="807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Next steps</a:t>
              </a:r>
              <a:endParaRPr lang="en-US" sz="2000" dirty="0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D660AAF6-C54F-47E7-9FFC-BF9B04954D46}"/>
              </a:ext>
            </a:extLst>
          </p:cNvPr>
          <p:cNvSpPr txBox="1"/>
          <p:nvPr/>
        </p:nvSpPr>
        <p:spPr>
          <a:xfrm>
            <a:off x="801312" y="2710937"/>
            <a:ext cx="596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victoria.quennessen@oregonstate.edu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49F1EA7-AC98-40C1-B65D-FCFF2302DDA8}"/>
              </a:ext>
            </a:extLst>
          </p:cNvPr>
          <p:cNvSpPr txBox="1"/>
          <p:nvPr/>
        </p:nvSpPr>
        <p:spPr>
          <a:xfrm>
            <a:off x="801312" y="1987824"/>
            <a:ext cx="596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http://blogs.oregonstate.edu/whitelab/</a:t>
            </a:r>
          </a:p>
        </p:txBody>
      </p:sp>
      <p:sp>
        <p:nvSpPr>
          <p:cNvPr id="233" name="Arrow: Curved Up 232">
            <a:extLst>
              <a:ext uri="{FF2B5EF4-FFF2-40B4-BE49-F238E27FC236}">
                <a16:creationId xmlns:a16="http://schemas.microsoft.com/office/drawing/2014/main" id="{6E4AAA44-3EEC-4FE3-9261-A972AA7ECB0D}"/>
              </a:ext>
            </a:extLst>
          </p:cNvPr>
          <p:cNvSpPr/>
          <p:nvPr/>
        </p:nvSpPr>
        <p:spPr>
          <a:xfrm rot="10800000" flipV="1">
            <a:off x="3435999" y="15369748"/>
            <a:ext cx="6431271" cy="12679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Effect of reserves</a:t>
            </a:r>
          </a:p>
        </p:txBody>
      </p:sp>
      <p:sp>
        <p:nvSpPr>
          <p:cNvPr id="234" name="Arrow: Curved Down 233">
            <a:extLst>
              <a:ext uri="{FF2B5EF4-FFF2-40B4-BE49-F238E27FC236}">
                <a16:creationId xmlns:a16="http://schemas.microsoft.com/office/drawing/2014/main" id="{C7DB8136-8360-4DE2-BC16-3B28F4677CB6}"/>
              </a:ext>
            </a:extLst>
          </p:cNvPr>
          <p:cNvSpPr/>
          <p:nvPr/>
        </p:nvSpPr>
        <p:spPr>
          <a:xfrm>
            <a:off x="3436003" y="11093645"/>
            <a:ext cx="6431271" cy="1120110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Effect of fishing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91370C-91B4-4A5D-8A31-D3F14603020D}"/>
              </a:ext>
            </a:extLst>
          </p:cNvPr>
          <p:cNvGrpSpPr/>
          <p:nvPr/>
        </p:nvGrpSpPr>
        <p:grpSpPr>
          <a:xfrm>
            <a:off x="847679" y="20233447"/>
            <a:ext cx="11054948" cy="2223926"/>
            <a:chOff x="847679" y="20233447"/>
            <a:chExt cx="11054948" cy="2223926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E001C053-5BE0-4DFC-8CE5-B72557B0202A}"/>
                </a:ext>
              </a:extLst>
            </p:cNvPr>
            <p:cNvGrpSpPr/>
            <p:nvPr/>
          </p:nvGrpSpPr>
          <p:grpSpPr>
            <a:xfrm>
              <a:off x="849439" y="20233447"/>
              <a:ext cx="11053188" cy="1873066"/>
              <a:chOff x="1943643" y="20986973"/>
              <a:chExt cx="9756823" cy="1385463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4FAA6ADC-B636-4272-AD42-07F30539D89F}"/>
                  </a:ext>
                </a:extLst>
              </p:cNvPr>
              <p:cNvGrpSpPr/>
              <p:nvPr/>
            </p:nvGrpSpPr>
            <p:grpSpPr>
              <a:xfrm>
                <a:off x="1943643" y="20986973"/>
                <a:ext cx="2352917" cy="1385463"/>
                <a:chOff x="925037" y="16968238"/>
                <a:chExt cx="2285949" cy="1489472"/>
              </a:xfrm>
            </p:grpSpPr>
            <p:pic>
              <p:nvPicPr>
                <p:cNvPr id="177" name="Google Shape;187;p19">
                  <a:extLst>
                    <a:ext uri="{FF2B5EF4-FFF2-40B4-BE49-F238E27FC236}">
                      <a16:creationId xmlns:a16="http://schemas.microsoft.com/office/drawing/2014/main" id="{5DED5D25-7B39-45B8-B623-2B9948C3ADA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l="9189" t="6282" b="5967"/>
                <a:stretch/>
              </p:blipFill>
              <p:spPr>
                <a:xfrm>
                  <a:off x="925037" y="16968238"/>
                  <a:ext cx="2234465" cy="143940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82" name="Google Shape;191;p19">
                  <a:extLst>
                    <a:ext uri="{FF2B5EF4-FFF2-40B4-BE49-F238E27FC236}">
                      <a16:creationId xmlns:a16="http://schemas.microsoft.com/office/drawing/2014/main" id="{466261F5-5CB0-4A45-9F9A-1CA8E8ECC1C4}"/>
                    </a:ext>
                  </a:extLst>
                </p:cNvPr>
                <p:cNvSpPr txBox="1"/>
                <p:nvPr/>
              </p:nvSpPr>
              <p:spPr>
                <a:xfrm>
                  <a:off x="2860886" y="18173010"/>
                  <a:ext cx="350100" cy="2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 dirty="0">
                      <a:solidFill>
                        <a:srgbClr val="FFFFFF"/>
                      </a:solidFill>
                    </a:rPr>
                    <a:t>Levi</a:t>
                  </a:r>
                  <a:endParaRPr sz="600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E043E8F8-CFA0-4DF8-B322-06A167009C90}"/>
                  </a:ext>
                </a:extLst>
              </p:cNvPr>
              <p:cNvGrpSpPr/>
              <p:nvPr/>
            </p:nvGrpSpPr>
            <p:grpSpPr>
              <a:xfrm>
                <a:off x="4363231" y="20986973"/>
                <a:ext cx="2267260" cy="1385463"/>
                <a:chOff x="3198087" y="16968239"/>
                <a:chExt cx="1962193" cy="1491171"/>
              </a:xfrm>
            </p:grpSpPr>
            <p:pic>
              <p:nvPicPr>
                <p:cNvPr id="180" name="Google Shape;189;p19">
                  <a:extLst>
                    <a:ext uri="{FF2B5EF4-FFF2-40B4-BE49-F238E27FC236}">
                      <a16:creationId xmlns:a16="http://schemas.microsoft.com/office/drawing/2014/main" id="{4DDCB830-47A0-4345-9665-6E46666D9538}"/>
                    </a:ext>
                  </a:extLst>
                </p:cNvPr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3198087" y="16968239"/>
                  <a:ext cx="1919198" cy="1439398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84" name="Google Shape;192;p19">
                  <a:extLst>
                    <a:ext uri="{FF2B5EF4-FFF2-40B4-BE49-F238E27FC236}">
                      <a16:creationId xmlns:a16="http://schemas.microsoft.com/office/drawing/2014/main" id="{A6274FD3-3F22-4F63-95B6-B3C79845078D}"/>
                    </a:ext>
                  </a:extLst>
                </p:cNvPr>
                <p:cNvSpPr txBox="1"/>
                <p:nvPr/>
              </p:nvSpPr>
              <p:spPr>
                <a:xfrm>
                  <a:off x="4701576" y="18174710"/>
                  <a:ext cx="458704" cy="2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 dirty="0">
                      <a:solidFill>
                        <a:srgbClr val="FFFFFF"/>
                      </a:solidFill>
                    </a:rPr>
                    <a:t>Jay Nichols</a:t>
                  </a:r>
                  <a:endParaRPr sz="600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2C0D7BCA-DB4E-41B7-842B-525CBB54E432}"/>
                  </a:ext>
                </a:extLst>
              </p:cNvPr>
              <p:cNvGrpSpPr/>
              <p:nvPr/>
            </p:nvGrpSpPr>
            <p:grpSpPr>
              <a:xfrm>
                <a:off x="6737550" y="20986973"/>
                <a:ext cx="2402738" cy="1361725"/>
                <a:chOff x="5155863" y="16968240"/>
                <a:chExt cx="2415931" cy="1461214"/>
              </a:xfrm>
            </p:grpSpPr>
            <p:pic>
              <p:nvPicPr>
                <p:cNvPr id="178" name="Google Shape;188;p19">
                  <a:extLst>
                    <a:ext uri="{FF2B5EF4-FFF2-40B4-BE49-F238E27FC236}">
                      <a16:creationId xmlns:a16="http://schemas.microsoft.com/office/drawing/2014/main" id="{DF0FC5B4-84E1-4B7F-81A0-94A0EEC96EAD}"/>
                    </a:ext>
                  </a:extLst>
                </p:cNvPr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5155863" y="16968240"/>
                  <a:ext cx="2365593" cy="143940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85" name="Google Shape;193;p19">
                  <a:extLst>
                    <a:ext uri="{FF2B5EF4-FFF2-40B4-BE49-F238E27FC236}">
                      <a16:creationId xmlns:a16="http://schemas.microsoft.com/office/drawing/2014/main" id="{783442F9-B97A-4C81-8038-96B8A4EE71DB}"/>
                    </a:ext>
                  </a:extLst>
                </p:cNvPr>
                <p:cNvSpPr txBox="1"/>
                <p:nvPr/>
              </p:nvSpPr>
              <p:spPr>
                <a:xfrm>
                  <a:off x="6975993" y="18144755"/>
                  <a:ext cx="595801" cy="2846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FishWithJD</a:t>
                  </a:r>
                  <a:endParaRPr sz="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CF928FF-A837-4A00-8A83-9DB9F6D9728E}"/>
                  </a:ext>
                </a:extLst>
              </p:cNvPr>
              <p:cNvGrpSpPr/>
              <p:nvPr/>
            </p:nvGrpSpPr>
            <p:grpSpPr>
              <a:xfrm>
                <a:off x="9226708" y="21000290"/>
                <a:ext cx="2473758" cy="1333446"/>
                <a:chOff x="7560037" y="16968238"/>
                <a:chExt cx="2509000" cy="1439400"/>
              </a:xfrm>
            </p:grpSpPr>
            <p:pic>
              <p:nvPicPr>
                <p:cNvPr id="181" name="Google Shape;190;p19">
                  <a:extLst>
                    <a:ext uri="{FF2B5EF4-FFF2-40B4-BE49-F238E27FC236}">
                      <a16:creationId xmlns:a16="http://schemas.microsoft.com/office/drawing/2014/main" id="{EB952E8F-A57F-488B-AA51-C331E7A8A06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r="8079"/>
                <a:stretch/>
              </p:blipFill>
              <p:spPr>
                <a:xfrm>
                  <a:off x="7560037" y="16968238"/>
                  <a:ext cx="2509000" cy="143940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87" name="Google Shape;194;p19">
                  <a:extLst>
                    <a:ext uri="{FF2B5EF4-FFF2-40B4-BE49-F238E27FC236}">
                      <a16:creationId xmlns:a16="http://schemas.microsoft.com/office/drawing/2014/main" id="{A2EF1967-0070-49CF-91F8-48C4489FD222}"/>
                    </a:ext>
                  </a:extLst>
                </p:cNvPr>
                <p:cNvSpPr txBox="1"/>
                <p:nvPr/>
              </p:nvSpPr>
              <p:spPr>
                <a:xfrm>
                  <a:off x="9414310" y="18111413"/>
                  <a:ext cx="630662" cy="2938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 dirty="0">
                      <a:solidFill>
                        <a:srgbClr val="FFFFFF"/>
                      </a:solidFill>
                    </a:rPr>
                    <a:t>John White</a:t>
                  </a:r>
                  <a:endParaRPr sz="6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90" name="Google Shape;146;p17">
              <a:extLst>
                <a:ext uri="{FF2B5EF4-FFF2-40B4-BE49-F238E27FC236}">
                  <a16:creationId xmlns:a16="http://schemas.microsoft.com/office/drawing/2014/main" id="{0399A0CD-514B-41AC-B139-1E9475CD3C88}"/>
                </a:ext>
              </a:extLst>
            </p:cNvPr>
            <p:cNvSpPr txBox="1">
              <a:spLocks/>
            </p:cNvSpPr>
            <p:nvPr/>
          </p:nvSpPr>
          <p:spPr>
            <a:xfrm>
              <a:off x="847679" y="22041481"/>
              <a:ext cx="2607270" cy="40011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914400" indent="-914400" algn="l" defTabSz="3657600" rtl="0" eaLnBrk="1" latinLnBrk="0" hangingPunct="1">
                <a:lnSpc>
                  <a:spcPct val="90000"/>
                </a:lnSpc>
                <a:spcBef>
                  <a:spcPts val="4000"/>
                </a:spcBef>
                <a:buFont typeface="Arial" panose="020B0604020202020204" pitchFamily="34" charset="0"/>
                <a:buChar char="•"/>
                <a:defRPr sz="1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9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8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008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0584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8872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37160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55448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1C4587"/>
                </a:buClr>
                <a:buNone/>
              </a:pP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Black Rockfish (</a:t>
              </a:r>
              <a:r>
                <a:rPr lang="en-US" sz="1200" i="1" dirty="0">
                  <a:solidFill>
                    <a:schemeClr val="accent2">
                      <a:lumMod val="75000"/>
                    </a:schemeClr>
                  </a:solidFill>
                </a:rPr>
                <a:t>Sebastes melanops)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</a:pP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91" name="Google Shape;146;p17">
              <a:extLst>
                <a:ext uri="{FF2B5EF4-FFF2-40B4-BE49-F238E27FC236}">
                  <a16:creationId xmlns:a16="http://schemas.microsoft.com/office/drawing/2014/main" id="{E15A986B-EEC3-4760-B767-60C2EC844302}"/>
                </a:ext>
              </a:extLst>
            </p:cNvPr>
            <p:cNvSpPr txBox="1">
              <a:spLocks/>
            </p:cNvSpPr>
            <p:nvPr/>
          </p:nvSpPr>
          <p:spPr>
            <a:xfrm>
              <a:off x="6275855" y="22057263"/>
              <a:ext cx="2665268" cy="40011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914400" indent="-914400" algn="l" defTabSz="3657600" rtl="0" eaLnBrk="1" latinLnBrk="0" hangingPunct="1">
                <a:lnSpc>
                  <a:spcPct val="90000"/>
                </a:lnSpc>
                <a:spcBef>
                  <a:spcPts val="4000"/>
                </a:spcBef>
                <a:buFont typeface="Arial" panose="020B0604020202020204" pitchFamily="34" charset="0"/>
                <a:buChar char="•"/>
                <a:defRPr sz="1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9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8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008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0584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8872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37160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55448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1C4587"/>
                </a:buClr>
                <a:buNone/>
              </a:pP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Cabezon (</a:t>
              </a:r>
              <a:r>
                <a:rPr lang="en-US" sz="1200" i="1" dirty="0" err="1">
                  <a:solidFill>
                    <a:schemeClr val="accent2">
                      <a:lumMod val="75000"/>
                    </a:schemeClr>
                  </a:solidFill>
                </a:rPr>
                <a:t>Scorpaenichthys</a:t>
              </a:r>
              <a:r>
                <a:rPr lang="en-US" sz="1200" i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1200" i="1" dirty="0" err="1">
                  <a:solidFill>
                    <a:schemeClr val="accent2">
                      <a:lumMod val="75000"/>
                    </a:schemeClr>
                  </a:solidFill>
                </a:rPr>
                <a:t>marmoratus</a:t>
              </a:r>
              <a:r>
                <a:rPr lang="en-US" sz="1200" i="1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</a:pP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92" name="Google Shape;146;p17">
              <a:extLst>
                <a:ext uri="{FF2B5EF4-FFF2-40B4-BE49-F238E27FC236}">
                  <a16:creationId xmlns:a16="http://schemas.microsoft.com/office/drawing/2014/main" id="{09620D88-477D-4050-A24F-C7F1D05A755A}"/>
                </a:ext>
              </a:extLst>
            </p:cNvPr>
            <p:cNvSpPr txBox="1">
              <a:spLocks/>
            </p:cNvSpPr>
            <p:nvPr/>
          </p:nvSpPr>
          <p:spPr>
            <a:xfrm>
              <a:off x="3596419" y="22032690"/>
              <a:ext cx="2506318" cy="40011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914400" indent="-914400" algn="l" defTabSz="3657600" rtl="0" eaLnBrk="1" latinLnBrk="0" hangingPunct="1">
                <a:lnSpc>
                  <a:spcPct val="90000"/>
                </a:lnSpc>
                <a:spcBef>
                  <a:spcPts val="4000"/>
                </a:spcBef>
                <a:buFont typeface="Arial" panose="020B0604020202020204" pitchFamily="34" charset="0"/>
                <a:buChar char="•"/>
                <a:defRPr sz="1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9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8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008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0584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8872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37160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55448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1C4587"/>
                </a:buClr>
                <a:buNone/>
              </a:pP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Lingcod (</a:t>
              </a:r>
              <a:r>
                <a:rPr lang="en-US" sz="1200" i="1" dirty="0" err="1">
                  <a:solidFill>
                    <a:schemeClr val="accent2">
                      <a:lumMod val="75000"/>
                    </a:schemeClr>
                  </a:solidFill>
                </a:rPr>
                <a:t>Ophiodon</a:t>
              </a:r>
              <a:r>
                <a:rPr lang="en-US" sz="1200" i="1" dirty="0">
                  <a:solidFill>
                    <a:schemeClr val="accent2">
                      <a:lumMod val="75000"/>
                    </a:schemeClr>
                  </a:solidFill>
                </a:rPr>
                <a:t> elongatus)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</a:pP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93" name="Google Shape;146;p17">
              <a:extLst>
                <a:ext uri="{FF2B5EF4-FFF2-40B4-BE49-F238E27FC236}">
                  <a16:creationId xmlns:a16="http://schemas.microsoft.com/office/drawing/2014/main" id="{09E637AC-2F53-4709-ADDF-1D59797B0361}"/>
                </a:ext>
              </a:extLst>
            </p:cNvPr>
            <p:cNvSpPr txBox="1">
              <a:spLocks/>
            </p:cNvSpPr>
            <p:nvPr/>
          </p:nvSpPr>
          <p:spPr>
            <a:xfrm>
              <a:off x="9096761" y="22041481"/>
              <a:ext cx="2778986" cy="40011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914400" indent="-914400" algn="l" defTabSz="3657600" rtl="0" eaLnBrk="1" latinLnBrk="0" hangingPunct="1">
                <a:lnSpc>
                  <a:spcPct val="90000"/>
                </a:lnSpc>
                <a:spcBef>
                  <a:spcPts val="4000"/>
                </a:spcBef>
                <a:buFont typeface="Arial" panose="020B0604020202020204" pitchFamily="34" charset="0"/>
                <a:buChar char="•"/>
                <a:defRPr sz="1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9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8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008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0584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8872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37160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5544800" indent="-914400" algn="l" defTabSz="36576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1C4587"/>
                </a:buClr>
                <a:buNone/>
              </a:pP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Copper Rockfish (</a:t>
              </a:r>
              <a:r>
                <a:rPr lang="en-US" sz="1200" i="1" dirty="0">
                  <a:solidFill>
                    <a:schemeClr val="accent2">
                      <a:lumMod val="75000"/>
                    </a:schemeClr>
                  </a:solidFill>
                </a:rPr>
                <a:t>Sebastes </a:t>
              </a:r>
              <a:r>
                <a:rPr lang="en-US" sz="1200" i="1" dirty="0" err="1">
                  <a:solidFill>
                    <a:schemeClr val="accent2">
                      <a:lumMod val="75000"/>
                    </a:schemeClr>
                  </a:solidFill>
                </a:rPr>
                <a:t>caurinus</a:t>
              </a:r>
              <a:r>
                <a:rPr lang="en-US" sz="1200" i="1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</a:pP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99" name="Picture 198">
            <a:extLst>
              <a:ext uri="{FF2B5EF4-FFF2-40B4-BE49-F238E27FC236}">
                <a16:creationId xmlns:a16="http://schemas.microsoft.com/office/drawing/2014/main" id="{292AE7AA-F052-4E1D-B3C1-6F7798E0A17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7347"/>
          <a:stretch/>
        </p:blipFill>
        <p:spPr>
          <a:xfrm>
            <a:off x="20908225" y="13846440"/>
            <a:ext cx="2620908" cy="20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9" name="Picture 248" descr="A picture containing black, clock&#10;&#10;Description automatically generated">
            <a:extLst>
              <a:ext uri="{FF2B5EF4-FFF2-40B4-BE49-F238E27FC236}">
                <a16:creationId xmlns:a16="http://schemas.microsoft.com/office/drawing/2014/main" id="{D542D294-760B-443B-BF03-7E225C8A3C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110" y="25544560"/>
            <a:ext cx="1264320" cy="126432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58265868-08D6-4D50-8710-EB425FE899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724" y="587580"/>
            <a:ext cx="4398413" cy="1149912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AB295F59-715B-4725-B3AD-9C300AC9C1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787" y="1655083"/>
            <a:ext cx="4421574" cy="1768630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AA255076-0225-496F-90EB-D8B80AF128E1}"/>
              </a:ext>
            </a:extLst>
          </p:cNvPr>
          <p:cNvSpPr txBox="1"/>
          <p:nvPr/>
        </p:nvSpPr>
        <p:spPr>
          <a:xfrm>
            <a:off x="24841537" y="21854681"/>
            <a:ext cx="10935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Plots show results from 10,000 simulations</a:t>
            </a:r>
          </a:p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Yield and biomass are plotted relative to values at the time the marine reserve was implemented</a:t>
            </a:r>
          </a:p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Lines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are average values (medians) 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shaded areas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show interquartile ranges (50% of the values)</a:t>
            </a:r>
          </a:p>
          <a:p>
            <a:pPr marL="34290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Conclusions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there are consistent differences in yield and biomass between transient and static control rules on average, but variability from random recruitment will mask those effects in individual simulations</a:t>
            </a:r>
          </a:p>
        </p:txBody>
      </p:sp>
      <p:pic>
        <p:nvPicPr>
          <p:cNvPr id="85" name="Picture 84" descr="A close up of a map&#10;&#10;Description automatically generated">
            <a:extLst>
              <a:ext uri="{FF2B5EF4-FFF2-40B4-BE49-F238E27FC236}">
                <a16:creationId xmlns:a16="http://schemas.microsoft.com/office/drawing/2014/main" id="{6F669132-E709-4A04-A3DE-08566BA829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852" y="6091932"/>
            <a:ext cx="7135750" cy="3858325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62663F33-B3C9-4A86-A7B1-E09D20BFDFBF}"/>
              </a:ext>
            </a:extLst>
          </p:cNvPr>
          <p:cNvSpPr txBox="1"/>
          <p:nvPr/>
        </p:nvSpPr>
        <p:spPr>
          <a:xfrm>
            <a:off x="24475579" y="10432591"/>
            <a:ext cx="1165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Transient control rules perform better on average, but variability can mask the effect</a:t>
            </a:r>
          </a:p>
        </p:txBody>
      </p:sp>
      <p:pic>
        <p:nvPicPr>
          <p:cNvPr id="89" name="Picture 8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C3695C-398D-46C6-BDE1-59C0925EF7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144" y="11169728"/>
            <a:ext cx="9412346" cy="5089288"/>
          </a:xfrm>
          <a:prstGeom prst="rect">
            <a:avLst/>
          </a:prstGeom>
        </p:spPr>
      </p:pic>
      <p:pic>
        <p:nvPicPr>
          <p:cNvPr id="96" name="Picture 9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CD6736-66A8-462E-A885-C0F50BA97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144" y="16485748"/>
            <a:ext cx="9412345" cy="50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91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4169</TotalTime>
  <Words>1160</Words>
  <Application>Microsoft Office PowerPoint</Application>
  <PresentationFormat>Custom</PresentationFormat>
  <Paragraphs>125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Bookman Old Style</vt:lpstr>
      <vt:lpstr>Calibri</vt:lpstr>
      <vt:lpstr>Calibri Light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Quennessen, Victoria I</dc:creator>
  <cp:lastModifiedBy>Victoria Quennessen</cp:lastModifiedBy>
  <cp:revision>85</cp:revision>
  <dcterms:created xsi:type="dcterms:W3CDTF">2019-11-03T17:32:54Z</dcterms:created>
  <dcterms:modified xsi:type="dcterms:W3CDTF">2019-11-07T18:52:25Z</dcterms:modified>
</cp:coreProperties>
</file>